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notesMasterIdLst>
    <p:notesMasterId r:id="rId113"/>
  </p:notesMasterIdLst>
  <p:sldIdLst>
    <p:sldId id="312" r:id="rId2"/>
    <p:sldId id="458" r:id="rId3"/>
    <p:sldId id="459" r:id="rId4"/>
    <p:sldId id="460" r:id="rId5"/>
    <p:sldId id="277" r:id="rId6"/>
    <p:sldId id="273" r:id="rId7"/>
    <p:sldId id="436" r:id="rId8"/>
    <p:sldId id="540" r:id="rId9"/>
    <p:sldId id="276" r:id="rId10"/>
    <p:sldId id="437" r:id="rId11"/>
    <p:sldId id="438" r:id="rId12"/>
    <p:sldId id="445" r:id="rId13"/>
    <p:sldId id="415" r:id="rId14"/>
    <p:sldId id="434" r:id="rId15"/>
    <p:sldId id="542" r:id="rId16"/>
    <p:sldId id="543" r:id="rId17"/>
    <p:sldId id="544" r:id="rId18"/>
    <p:sldId id="545" r:id="rId19"/>
    <p:sldId id="546" r:id="rId20"/>
    <p:sldId id="446" r:id="rId21"/>
    <p:sldId id="551" r:id="rId22"/>
    <p:sldId id="457" r:id="rId23"/>
    <p:sldId id="439" r:id="rId24"/>
    <p:sldId id="435" r:id="rId25"/>
    <p:sldId id="418" r:id="rId26"/>
    <p:sldId id="552" r:id="rId27"/>
    <p:sldId id="553" r:id="rId28"/>
    <p:sldId id="554" r:id="rId29"/>
    <p:sldId id="555" r:id="rId30"/>
    <p:sldId id="556" r:id="rId31"/>
    <p:sldId id="557" r:id="rId32"/>
    <p:sldId id="502" r:id="rId33"/>
    <p:sldId id="503" r:id="rId34"/>
    <p:sldId id="495" r:id="rId35"/>
    <p:sldId id="532" r:id="rId36"/>
    <p:sldId id="530" r:id="rId37"/>
    <p:sldId id="533" r:id="rId38"/>
    <p:sldId id="535" r:id="rId39"/>
    <p:sldId id="520" r:id="rId40"/>
    <p:sldId id="522" r:id="rId41"/>
    <p:sldId id="525" r:id="rId42"/>
    <p:sldId id="526" r:id="rId43"/>
    <p:sldId id="528" r:id="rId44"/>
    <p:sldId id="523" r:id="rId45"/>
    <p:sldId id="529" r:id="rId46"/>
    <p:sldId id="531" r:id="rId47"/>
    <p:sldId id="413" r:id="rId48"/>
    <p:sldId id="536" r:id="rId49"/>
    <p:sldId id="455" r:id="rId50"/>
    <p:sldId id="417" r:id="rId51"/>
    <p:sldId id="427" r:id="rId52"/>
    <p:sldId id="492" r:id="rId53"/>
    <p:sldId id="493" r:id="rId54"/>
    <p:sldId id="419" r:id="rId55"/>
    <p:sldId id="537" r:id="rId56"/>
    <p:sldId id="538" r:id="rId57"/>
    <p:sldId id="539" r:id="rId58"/>
    <p:sldId id="504" r:id="rId59"/>
    <p:sldId id="505" r:id="rId60"/>
    <p:sldId id="550" r:id="rId61"/>
    <p:sldId id="549" r:id="rId62"/>
    <p:sldId id="333" r:id="rId63"/>
    <p:sldId id="450" r:id="rId64"/>
    <p:sldId id="474" r:id="rId65"/>
    <p:sldId id="548" r:id="rId66"/>
    <p:sldId id="368" r:id="rId67"/>
    <p:sldId id="468" r:id="rId68"/>
    <p:sldId id="367" r:id="rId69"/>
    <p:sldId id="335" r:id="rId70"/>
    <p:sldId id="336" r:id="rId71"/>
    <p:sldId id="337" r:id="rId72"/>
    <p:sldId id="338" r:id="rId73"/>
    <p:sldId id="339" r:id="rId74"/>
    <p:sldId id="340" r:id="rId75"/>
    <p:sldId id="443" r:id="rId76"/>
    <p:sldId id="534" r:id="rId77"/>
    <p:sldId id="469" r:id="rId78"/>
    <p:sldId id="384" r:id="rId79"/>
    <p:sldId id="385" r:id="rId80"/>
    <p:sldId id="355" r:id="rId81"/>
    <p:sldId id="467" r:id="rId82"/>
    <p:sldId id="496" r:id="rId83"/>
    <p:sldId id="389" r:id="rId84"/>
    <p:sldId id="390" r:id="rId85"/>
    <p:sldId id="391" r:id="rId86"/>
    <p:sldId id="392" r:id="rId87"/>
    <p:sldId id="393" r:id="rId88"/>
    <p:sldId id="482" r:id="rId89"/>
    <p:sldId id="485" r:id="rId90"/>
    <p:sldId id="486" r:id="rId91"/>
    <p:sldId id="487" r:id="rId92"/>
    <p:sldId id="489" r:id="rId93"/>
    <p:sldId id="490" r:id="rId94"/>
    <p:sldId id="491" r:id="rId95"/>
    <p:sldId id="398" r:id="rId96"/>
    <p:sldId id="395" r:id="rId97"/>
    <p:sldId id="396" r:id="rId98"/>
    <p:sldId id="464" r:id="rId99"/>
    <p:sldId id="466" r:id="rId100"/>
    <p:sldId id="399" r:id="rId101"/>
    <p:sldId id="400" r:id="rId102"/>
    <p:sldId id="401" r:id="rId103"/>
    <p:sldId id="402" r:id="rId104"/>
    <p:sldId id="403" r:id="rId105"/>
    <p:sldId id="470" r:id="rId106"/>
    <p:sldId id="296" r:id="rId107"/>
    <p:sldId id="323" r:id="rId108"/>
    <p:sldId id="297" r:id="rId109"/>
    <p:sldId id="271" r:id="rId110"/>
    <p:sldId id="298" r:id="rId111"/>
    <p:sldId id="299" r:id="rId11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4376"/>
    <a:srgbClr val="CCFF99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1" autoAdjust="0"/>
    <p:restoredTop sz="94624" autoAdjust="0"/>
  </p:normalViewPr>
  <p:slideViewPr>
    <p:cSldViewPr>
      <p:cViewPr varScale="1">
        <p:scale>
          <a:sx n="72" d="100"/>
          <a:sy n="72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6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6E08A6-7596-4C27-88B0-77A701B3A43A}" type="datetimeFigureOut">
              <a:rPr lang="it-IT"/>
              <a:pPr>
                <a:defRPr/>
              </a:pPr>
              <a:t>22/11/2016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140894-AD5F-4C9E-B12A-15D70FDF2C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30282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4E74E5-C8BC-4E5D-82AF-2ADFE2B07DC1}" type="slidenum">
              <a:rPr lang="it-IT" altLang="it-IT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it-IT" altLang="it-IT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6DACF-BA85-4544-8262-09F90A69A682}" type="slidenum">
              <a:rPr lang="it-IT" altLang="it-IT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it-IT" altLang="it-IT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0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A6025-682C-456B-B0E6-BDFE466C80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7701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6C16-AE0F-418F-874B-9DCF95D3AA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4130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Triangolo isosce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Connettore 1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E2FD26-59EC-44AB-8FE2-76AA60E95B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8150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A5F99C-B2A6-4AFB-9DE4-CAEDECA5A0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1299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A319E-0BE2-4220-A85E-1876065464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69787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12E74-C1FD-47B3-9F5C-D2B90B4BD7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6746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DCE138-3051-4773-984C-E2962ECF7D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0882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430E5F-15CD-4A1D-9306-5CCF6791F3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8415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0246-89DC-45F2-A655-1874567462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18728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C3F6C2-E976-4C24-B2E2-F8FEA2134C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67838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7336-CC00-4AE3-91DD-D9B6808B82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717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4813-F2A1-4379-BD01-01F30F8FE6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3701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olo isosce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5755D1-3FB4-4A56-AAAF-9681BE198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2913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Triangolo isosce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C522EA-BD6D-4515-ABC0-AB7FFA209A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1158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Connettore 1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riangolo isosce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8CAD28-1DC5-4263-B08D-38B7542FD6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2346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81886F-93F6-4D92-B0FA-519A3ABBF0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074468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B62D93-B8E4-4029-808E-1D6BD6A92F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1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2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295" r:id="rId2"/>
    <p:sldLayoutId id="2147484300" r:id="rId3"/>
    <p:sldLayoutId id="2147484296" r:id="rId4"/>
    <p:sldLayoutId id="2147484297" r:id="rId5"/>
    <p:sldLayoutId id="2147484301" r:id="rId6"/>
    <p:sldLayoutId id="2147484302" r:id="rId7"/>
    <p:sldLayoutId id="2147484303" r:id="rId8"/>
    <p:sldLayoutId id="2147484304" r:id="rId9"/>
    <p:sldLayoutId id="2147484298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t/imgres?imgurl=http://img.directindustry.it/images_di/photo-g/lente-sferica-373413.jpg&amp;imgrefurl=http://www.directindustry.it/prod/medivision-inc/lente-sferica-22720-373413.html&amp;usg=__Isso72BquH5o3pL3f4KPnSe3TjQ=&amp;h=650&amp;w=707&amp;sz=41&amp;hl=it&amp;start=2&amp;zoom=1&amp;um=1&amp;itbs=1&amp;tbnid=Gs_Y5uDetqGVVM:&amp;tbnh=129&amp;tbnw=140&amp;prev=/images?q=lenti+sferiche&amp;um=1&amp;hl=it&amp;sa=N&amp;tbs=isch: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t/imgres?imgurl=http://img.directindustry.it/images_di/photo-g/lente-sferica-373413.jpg&amp;imgrefurl=http://www.directindustry.it/prod/medivision-inc/lente-sferica-22720-373413.html&amp;usg=__Isso72BquH5o3pL3f4KPnSe3TjQ=&amp;h=650&amp;w=707&amp;sz=41&amp;hl=it&amp;start=2&amp;zoom=1&amp;um=1&amp;itbs=1&amp;tbnid=Gs_Y5uDetqGVVM:&amp;tbnh=129&amp;tbnw=140&amp;prev=/images?q=lenti+sferiche&amp;um=1&amp;hl=it&amp;sa=N&amp;tbs=isch: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ti.unimi.it/citrini/Tesi/andreoli/lentebiconvessa.html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ti.unimi.it/citrini/Tesi/andreoli/lentebiconcava.html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upload.wikimedia.org/wikipedia/commons/8/81/Focus_in_an_eye.sv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upload.wikimedia.org/wikipedia/commons/8/81/Focus_in_an_eye.svg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pload.wikimedia.org/wikipedia/commons/1/13/Myopia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pload.wikimedia.org/wikipedia/commons/1/13/Myopia.png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pload.wikimedia.org/wikipedia/commons/1/13/Myopia.png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pload.wikimedia.org/wikipedia/commons/1/13/Myopia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pload.wikimedia.org/wikipedia/commons/1/13/Myopia.pn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Carlo%20Cagini\Documents\Lezioni\Perugia\filmato%202_0001.wmv" TargetMode="External"/><Relationship Id="rId4" Type="http://schemas.openxmlformats.org/officeDocument/2006/relationships/image" Target="../media/image5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11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/>
              <a:t/>
            </a:r>
            <a:br>
              <a:rPr lang="it-IT" dirty="0"/>
            </a:br>
            <a:r>
              <a:rPr lang="it-IT" sz="2200" b="1" dirty="0"/>
              <a:t>Malattie dell’apparato visivo</a:t>
            </a:r>
            <a:br>
              <a:rPr lang="it-IT" sz="2200" b="1" dirty="0"/>
            </a:br>
            <a:r>
              <a:rPr lang="it-IT" sz="2200" dirty="0"/>
              <a:t> carlo.cagini@unipg.it </a:t>
            </a:r>
            <a:br>
              <a:rPr lang="it-IT" sz="2200" dirty="0"/>
            </a:br>
            <a:r>
              <a:rPr lang="it-IT" sz="2200" dirty="0"/>
              <a:t>clinica.oculistica@unipg.it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60525"/>
            <a:ext cx="4041775" cy="49371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it-IT" dirty="0"/>
              <a:t>	</a:t>
            </a:r>
            <a:r>
              <a:rPr lang="it-IT" b="1" dirty="0"/>
              <a:t>Programma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Anatomia e fisiopatologia dell’apparato visivo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Semeiotica di base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Vizi di refrazione.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Patologia della </a:t>
            </a:r>
            <a:r>
              <a:rPr lang="it-IT" dirty="0" smtClean="0"/>
              <a:t>congiuntiva</a:t>
            </a:r>
            <a:r>
              <a:rPr lang="it-IT" dirty="0"/>
              <a:t>, della cornea, dell’</a:t>
            </a:r>
            <a:r>
              <a:rPr lang="it-IT" dirty="0" err="1"/>
              <a:t>drodonamica</a:t>
            </a:r>
            <a:r>
              <a:rPr lang="it-IT" dirty="0"/>
              <a:t>, della </a:t>
            </a:r>
            <a:r>
              <a:rPr lang="it-IT" dirty="0" err="1"/>
              <a:t>coriode</a:t>
            </a:r>
            <a:r>
              <a:rPr lang="it-IT" dirty="0"/>
              <a:t> ed della retina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Patologia delle vie ottiche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Alterazioni della motilità oculare.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632325" y="1557338"/>
            <a:ext cx="4041775" cy="49371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it-IT" dirty="0"/>
              <a:t>	</a:t>
            </a:r>
            <a:r>
              <a:rPr lang="it-IT" b="1" dirty="0"/>
              <a:t>Testi consigliati: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err="1"/>
              <a:t>Sborgia</a:t>
            </a:r>
            <a:r>
              <a:rPr lang="it-IT" dirty="0"/>
              <a:t> – Delle Noci: Malattie dell’Apparato Visivo. </a:t>
            </a:r>
            <a:r>
              <a:rPr lang="it-IT" dirty="0" err="1"/>
              <a:t>Piccin</a:t>
            </a:r>
            <a:r>
              <a:rPr lang="it-IT" dirty="0"/>
              <a:t>, 2004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err="1"/>
              <a:t>Kanski</a:t>
            </a:r>
            <a:r>
              <a:rPr lang="it-IT" dirty="0"/>
              <a:t>: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Ophthalmology</a:t>
            </a:r>
            <a:r>
              <a:rPr lang="it-IT" dirty="0"/>
              <a:t>: a    </a:t>
            </a:r>
            <a:r>
              <a:rPr lang="it-IT" dirty="0" err="1"/>
              <a:t>Systematic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. </a:t>
            </a:r>
            <a:r>
              <a:rPr lang="it-IT" dirty="0" err="1"/>
              <a:t>Buttrworth</a:t>
            </a:r>
            <a:r>
              <a:rPr lang="it-IT" dirty="0"/>
              <a:t> - </a:t>
            </a:r>
            <a:r>
              <a:rPr lang="it-IT" dirty="0" err="1"/>
              <a:t>Heinemann</a:t>
            </a:r>
            <a:r>
              <a:rPr lang="it-IT" dirty="0"/>
              <a:t>, 2004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/>
              <a:t>Miglior: Oftalmologia clinica. IV edizione, </a:t>
            </a:r>
            <a:r>
              <a:rPr lang="it-IT" dirty="0" err="1"/>
              <a:t>Monduzzi</a:t>
            </a:r>
            <a:r>
              <a:rPr lang="it-IT" dirty="0"/>
              <a:t> Editore, 2006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err="1"/>
              <a:t>Azzolini</a:t>
            </a:r>
            <a:r>
              <a:rPr lang="it-IT" dirty="0"/>
              <a:t> C </a:t>
            </a:r>
            <a:r>
              <a:rPr lang="it-IT" dirty="0" err="1"/>
              <a:t>et</a:t>
            </a:r>
            <a:r>
              <a:rPr lang="it-IT" dirty="0"/>
              <a:t> al. Clinica dell’apparato visivo. </a:t>
            </a:r>
            <a:r>
              <a:rPr lang="it-IT" dirty="0" err="1"/>
              <a:t>Edra</a:t>
            </a:r>
            <a:r>
              <a:rPr lang="it-IT" dirty="0"/>
              <a:t> editore 2014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/>
              <a:t>rifrazione</a:t>
            </a:r>
          </a:p>
        </p:txBody>
      </p:sp>
      <p:sp>
        <p:nvSpPr>
          <p:cNvPr id="23555" name="Segnaposto contenuto 5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altLang="it-IT"/>
              <a:t>	Un raggio di luce che viaggia in un mezzo trasparente incontra una superficie di separazione con un altro mezzo trasparente viene rifratto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1150" y="2146300"/>
            <a:ext cx="2524125" cy="3076575"/>
          </a:xfrm>
          <a:noFill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Sintomi dell’astigmatismo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altLang="it-IT" b="1"/>
          </a:p>
          <a:p>
            <a:pPr eaLnBrk="1" hangingPunct="1"/>
            <a:r>
              <a:rPr lang="it-IT" altLang="it-IT" b="1"/>
              <a:t>Lieve</a:t>
            </a:r>
            <a:r>
              <a:rPr lang="it-IT" altLang="it-IT"/>
              <a:t> (&lt; 1D)</a:t>
            </a:r>
          </a:p>
          <a:p>
            <a:pPr lvl="1" eaLnBrk="1" hangingPunct="1"/>
            <a:r>
              <a:rPr lang="it-IT" altLang="it-IT"/>
              <a:t>Non sintomatici</a:t>
            </a:r>
          </a:p>
          <a:p>
            <a:pPr lvl="1" eaLnBrk="1" hangingPunct="1"/>
            <a:endParaRPr lang="it-IT" altLang="it-IT"/>
          </a:p>
          <a:p>
            <a:pPr eaLnBrk="1" hangingPunct="1"/>
            <a:r>
              <a:rPr lang="it-IT" altLang="it-IT" b="1"/>
              <a:t>Moderato</a:t>
            </a:r>
            <a:r>
              <a:rPr lang="it-IT" altLang="it-IT"/>
              <a:t> (&lt; 1.5 D)</a:t>
            </a:r>
          </a:p>
          <a:p>
            <a:pPr lvl="1" eaLnBrk="1" hangingPunct="1"/>
            <a:r>
              <a:rPr lang="it-IT" altLang="it-IT"/>
              <a:t>Astenopia, blefarite, ecc..</a:t>
            </a:r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100</a:t>
            </a:fld>
            <a:endParaRPr lang="it-IT" altLang="it-IT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Sintomi dell’astigmatismo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altLang="it-IT" b="1"/>
          </a:p>
          <a:p>
            <a:pPr eaLnBrk="1" hangingPunct="1"/>
            <a:r>
              <a:rPr lang="it-IT" altLang="it-IT" b="1"/>
              <a:t>Medio</a:t>
            </a:r>
            <a:r>
              <a:rPr lang="it-IT" altLang="it-IT"/>
              <a:t> (&gt; 1.5 </a:t>
            </a:r>
            <a:r>
              <a:rPr lang="it-IT" altLang="it-IT" u="sng"/>
              <a:t>&lt;</a:t>
            </a:r>
            <a:r>
              <a:rPr lang="it-IT" altLang="it-IT"/>
              <a:t> 2.5 D)</a:t>
            </a:r>
          </a:p>
          <a:p>
            <a:pPr lvl="1" eaLnBrk="1" hangingPunct="1"/>
            <a:r>
              <a:rPr lang="it-IT" altLang="it-IT"/>
              <a:t>Riduzione visus</a:t>
            </a:r>
          </a:p>
          <a:p>
            <a:pPr lvl="1" eaLnBrk="1" hangingPunct="1"/>
            <a:endParaRPr lang="it-IT" altLang="it-IT"/>
          </a:p>
          <a:p>
            <a:pPr eaLnBrk="1" hangingPunct="1"/>
            <a:r>
              <a:rPr lang="it-IT" altLang="it-IT" b="1"/>
              <a:t>Moderato con miopia/ipermetropia rilevante</a:t>
            </a:r>
          </a:p>
          <a:p>
            <a:pPr lvl="1" eaLnBrk="1" hangingPunct="1"/>
            <a:r>
              <a:rPr lang="it-IT" altLang="it-IT"/>
              <a:t>Sintomi riferibili al difetto principale</a:t>
            </a:r>
          </a:p>
          <a:p>
            <a:pPr lvl="1" eaLnBrk="1" hangingPunct="1"/>
            <a:endParaRPr lang="it-IT" altLang="it-IT"/>
          </a:p>
          <a:p>
            <a:pPr eaLnBrk="1" hangingPunct="1"/>
            <a:r>
              <a:rPr lang="it-IT" altLang="it-IT" b="1"/>
              <a:t>Elevato</a:t>
            </a:r>
            <a:r>
              <a:rPr lang="it-IT" altLang="it-IT"/>
              <a:t> (&gt;2 – 2.5 D)</a:t>
            </a:r>
          </a:p>
          <a:p>
            <a:pPr lvl="1" eaLnBrk="1" hangingPunct="1"/>
            <a:r>
              <a:rPr lang="it-IT" altLang="it-IT"/>
              <a:t>Riduzione visus marcata</a:t>
            </a:r>
          </a:p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101</a:t>
            </a:fld>
            <a:endParaRPr lang="it-IT" altLang="it-IT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858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3600"/>
              <a:t>Correzione dell’astigmatismo:</a:t>
            </a:r>
            <a:br>
              <a:rPr lang="it-IT" altLang="it-IT" sz="3600"/>
            </a:br>
            <a:endParaRPr lang="it-IT" altLang="it-IT" sz="2800"/>
          </a:p>
        </p:txBody>
      </p:sp>
      <p:graphicFrame>
        <p:nvGraphicFramePr>
          <p:cNvPr id="108547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85913" y="1628775"/>
          <a:ext cx="1781175" cy="2781300"/>
        </p:xfrm>
        <a:graphic>
          <a:graphicData uri="http://schemas.openxmlformats.org/presentationml/2006/ole">
            <p:oleObj spid="_x0000_s108596" name="Immagine bitmap" r:id="rId3" imgW="1781424" imgH="2781688" progId="PBrush">
              <p:embed/>
            </p:oleObj>
          </a:graphicData>
        </a:graphic>
      </p:graphicFrame>
      <p:graphicFrame>
        <p:nvGraphicFramePr>
          <p:cNvPr id="10854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05425" y="1700213"/>
          <a:ext cx="2724150" cy="2714625"/>
        </p:xfrm>
        <a:graphic>
          <a:graphicData uri="http://schemas.openxmlformats.org/presentationml/2006/ole">
            <p:oleObj spid="_x0000_s108597" name="Immagine bitmap" r:id="rId4" imgW="2723810" imgH="2715004" progId="PBrush">
              <p:embed/>
            </p:oleObj>
          </a:graphicData>
        </a:graphic>
      </p:graphicFrame>
      <p:sp>
        <p:nvSpPr>
          <p:cNvPr id="108549" name="Rettangolo 4"/>
          <p:cNvSpPr>
            <a:spLocks noChangeArrowheads="1"/>
          </p:cNvSpPr>
          <p:nvPr/>
        </p:nvSpPr>
        <p:spPr bwMode="auto">
          <a:xfrm>
            <a:off x="1042988" y="5084763"/>
            <a:ext cx="6958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Lente cilindrica positiva o negativa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 oppure combinazioni di lenti sfero -cilindriche</a:t>
            </a:r>
            <a:endParaRPr lang="it-IT" altLang="it-IT" sz="2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102</a:t>
            </a:fld>
            <a:endParaRPr lang="it-IT" altLang="it-IT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/>
              <a:t>Come si corregge l’astigmatismo?</a:t>
            </a:r>
          </a:p>
        </p:txBody>
      </p:sp>
      <p:sp>
        <p:nvSpPr>
          <p:cNvPr id="109571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Occhiale </a:t>
            </a:r>
          </a:p>
          <a:p>
            <a:pPr lvl="1" eaLnBrk="1" hangingPunct="1"/>
            <a:r>
              <a:rPr lang="it-IT" altLang="it-IT"/>
              <a:t>Lenti cilindriche</a:t>
            </a:r>
          </a:p>
          <a:p>
            <a:pPr lvl="1" eaLnBrk="1" hangingPunct="1"/>
            <a:endParaRPr lang="it-IT" altLang="it-IT"/>
          </a:p>
          <a:p>
            <a:pPr eaLnBrk="1" hangingPunct="1"/>
            <a:r>
              <a:rPr lang="it-IT" altLang="it-IT"/>
              <a:t>Lenti a contatto</a:t>
            </a:r>
          </a:p>
          <a:p>
            <a:pPr lvl="1" eaLnBrk="1" hangingPunct="1"/>
            <a:r>
              <a:rPr lang="it-IT" altLang="it-IT"/>
              <a:t>Lenti semirigide</a:t>
            </a:r>
          </a:p>
          <a:p>
            <a:pPr lvl="1" eaLnBrk="1" hangingPunct="1"/>
            <a:r>
              <a:rPr lang="it-IT" altLang="it-IT"/>
              <a:t>Lenti morbide toriche</a:t>
            </a:r>
          </a:p>
        </p:txBody>
      </p:sp>
      <p:sp>
        <p:nvSpPr>
          <p:cNvPr id="109572" name="Segnaposto contenuto 7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Chirurgia </a:t>
            </a:r>
          </a:p>
          <a:p>
            <a:pPr lvl="1" eaLnBrk="1" hangingPunct="1"/>
            <a:r>
              <a:rPr lang="it-IT" altLang="it-IT"/>
              <a:t>Cheratotomia radiale</a:t>
            </a:r>
          </a:p>
          <a:p>
            <a:pPr lvl="1" eaLnBrk="1" hangingPunct="1"/>
            <a:r>
              <a:rPr lang="it-IT" altLang="it-IT"/>
              <a:t>Fotocheratectomia</a:t>
            </a:r>
          </a:p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103</a:t>
            </a:fld>
            <a:endParaRPr lang="it-IT" altLang="it-IT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Correzione dell’astigmatismo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it-IT" altLang="it-IT" sz="2400" b="1"/>
          </a:p>
          <a:p>
            <a:pPr eaLnBrk="1" hangingPunct="1">
              <a:lnSpc>
                <a:spcPct val="150000"/>
              </a:lnSpc>
            </a:pPr>
            <a:r>
              <a:rPr lang="it-IT" altLang="it-IT" sz="2400" b="1"/>
              <a:t>obbligatoria se sintomatico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200"/>
              <a:t>acuità visiva &lt; 7-8/10 (specie in età scolare)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200"/>
              <a:t>cefalea, blefarite, ecc..</a:t>
            </a:r>
            <a:r>
              <a:rPr lang="it-IT" altLang="it-IT" sz="200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400" b="1"/>
              <a:t>opportuna, se associato ad altri vizi di refrazione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104</a:t>
            </a:fld>
            <a:endParaRPr lang="it-IT" altLang="it-IT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Correzione dell’astigmatismo</a:t>
            </a:r>
          </a:p>
        </p:txBody>
      </p:sp>
      <p:sp>
        <p:nvSpPr>
          <p:cNvPr id="111619" name="Segnaposto contenuto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it-IT" altLang="it-IT" sz="2400" b="1"/>
          </a:p>
          <a:p>
            <a:pPr eaLnBrk="1" hangingPunct="1">
              <a:lnSpc>
                <a:spcPct val="150000"/>
              </a:lnSpc>
            </a:pPr>
            <a:r>
              <a:rPr lang="it-IT" altLang="it-IT" sz="2400" b="1"/>
              <a:t>a permanenza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200"/>
              <a:t>astigmatismi composti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200"/>
              <a:t>ambliopia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200"/>
              <a:t>visus al disotto dei 5-6/10</a:t>
            </a:r>
          </a:p>
          <a:p>
            <a:pPr eaLnBrk="1" hangingPunct="1"/>
            <a:endParaRPr lang="it-IT" altLang="it-IT"/>
          </a:p>
        </p:txBody>
      </p:sp>
      <p:sp>
        <p:nvSpPr>
          <p:cNvPr id="111620" name="Segnaposto contenuto 3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it-IT" altLang="it-IT" sz="2400" b="1"/>
          </a:p>
          <a:p>
            <a:pPr eaLnBrk="1" hangingPunct="1">
              <a:lnSpc>
                <a:spcPct val="150000"/>
              </a:lnSpc>
            </a:pPr>
            <a:r>
              <a:rPr lang="it-IT" altLang="it-IT" sz="2400" b="1"/>
              <a:t>“solo per la scuola e per lo studio (da riposo)”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200"/>
              <a:t>se asintomatico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200"/>
              <a:t>visus naturale 7-8/10</a:t>
            </a:r>
          </a:p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105</a:t>
            </a:fld>
            <a:endParaRPr lang="it-IT" altLang="it-IT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Objec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0" y="3732213"/>
            <a:ext cx="3556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Acutezza visiva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it-IT" altLang="it-IT"/>
              <a:t>	</a:t>
            </a:r>
            <a:r>
              <a:rPr lang="it-IT" altLang="it-IT" sz="2400"/>
              <a:t>Essa viene indicata determinando l’</a:t>
            </a:r>
            <a:r>
              <a:rPr lang="it-IT" altLang="it-IT" sz="2400" u="sng"/>
              <a:t>immagine retinica più piccola apprezzabile dal paziente</a:t>
            </a:r>
            <a:r>
              <a:rPr lang="it-IT" altLang="it-IT" sz="2400"/>
              <a:t> cioè dall’oggetto più piccolo chiaramente visibile ad una certa distanza </a:t>
            </a:r>
          </a:p>
        </p:txBody>
      </p:sp>
      <p:cxnSp>
        <p:nvCxnSpPr>
          <p:cNvPr id="6" name="Connettore 2 5"/>
          <p:cNvCxnSpPr/>
          <p:nvPr/>
        </p:nvCxnSpPr>
        <p:spPr>
          <a:xfrm rot="10800000" flipV="1">
            <a:off x="5783263" y="4357688"/>
            <a:ext cx="503237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106</a:t>
            </a:fld>
            <a:endParaRPr lang="it-IT" altLang="it-IT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Acutezza visiva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it-IT" altLang="it-IT"/>
              <a:t>	</a:t>
            </a:r>
          </a:p>
          <a:p>
            <a:pPr eaLnBrk="1" hangingPunct="1"/>
            <a:r>
              <a:rPr lang="it-IT" altLang="it-IT"/>
              <a:t>La grandezza della immagine retinica è in funzione: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it-IT" altLang="it-IT"/>
              <a:t>	1)	 dimensione dell’oggetto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it-IT" altLang="it-IT"/>
              <a:t>	2)	 dalla sua distanza dall’occhio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it-IT" altLang="it-IT"/>
              <a:t>	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it-IT" altLang="it-IT"/>
              <a:t>	Per questo motivo per indicare la capacità visiva di un occhio è necessario riferirsi non alle dimensioni di un oggetto ma all’</a:t>
            </a:r>
            <a:r>
              <a:rPr lang="it-IT" altLang="it-IT" u="sng"/>
              <a:t>angolo che esso sottende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107</a:t>
            </a:fld>
            <a:endParaRPr lang="it-IT" altLang="it-IT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95288" y="609600"/>
            <a:ext cx="81391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it-IT" sz="4000" b="1" dirty="0">
                <a:solidFill>
                  <a:srgbClr val="FF0000"/>
                </a:solidFill>
                <a:latin typeface="Calibri" pitchFamily="34" charset="0"/>
              </a:rPr>
              <a:t>Angolo Visivo: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grandezza dell’angolo formato dalle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due linee che vanno dalla estremità dell’oggetto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al punto nodale dell’occhio</a:t>
            </a:r>
            <a:endParaRPr lang="it-IT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4691" name="Picture 3" descr="E di Alb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" r="2585" b="3842"/>
          <a:stretch>
            <a:fillRect/>
          </a:stretch>
        </p:blipFill>
        <p:spPr bwMode="auto">
          <a:xfrm>
            <a:off x="1371600" y="3200400"/>
            <a:ext cx="54864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108</a:t>
            </a:fld>
            <a:endParaRPr lang="it-IT" altLang="it-IT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Visus 10/10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85875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dirty="0"/>
              <a:t>Viene definito “normale” un occhio capace di discriminare un simbolo che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/>
              <a:t>nel suo insieme sottende un angolo di 5’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/>
              <a:t>il suo dettaglio sottende un angolo di 1’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dirty="0"/>
              <a:t> </a:t>
            </a:r>
          </a:p>
        </p:txBody>
      </p:sp>
      <p:pic>
        <p:nvPicPr>
          <p:cNvPr id="115716" name="Picture 4" descr="E di Snellen-Anello di Landhol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5" r="49182"/>
          <a:stretch>
            <a:fillRect/>
          </a:stretch>
        </p:blipFill>
        <p:spPr bwMode="auto">
          <a:xfrm>
            <a:off x="2828925" y="42545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109</a:t>
            </a:fld>
            <a:endParaRPr lang="it-IT" alt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rifrazione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sz="quarter" idx="1"/>
          </p:nvPr>
        </p:nvSpPr>
        <p:spPr>
          <a:xfrm>
            <a:off x="179388" y="404813"/>
            <a:ext cx="4679950" cy="58324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/>
              <a:t>	</a:t>
            </a:r>
          </a:p>
          <a:p>
            <a:pPr eaLnBrk="1" hangingPunct="1">
              <a:lnSpc>
                <a:spcPts val="4100"/>
              </a:lnSpc>
              <a:buFont typeface="Arial" panose="020B0604020202020204" pitchFamily="34" charset="0"/>
              <a:buNone/>
            </a:pPr>
            <a:r>
              <a:rPr lang="it-IT" altLang="it-IT"/>
              <a:t>	</a:t>
            </a:r>
            <a:r>
              <a:rPr lang="it-IT" altLang="it-IT" sz="2400"/>
              <a:t>Se il primo è meno denso del secondo, il raggio di luce si avvicina alla perpendicolare della superficie di separazione, mentre se il primo mezzo è più denso del secondo il raggio si allontana dalla perpendicolare. </a:t>
            </a:r>
          </a:p>
          <a:p>
            <a:pPr eaLnBrk="1" hangingPunct="1"/>
            <a:endParaRPr lang="it-IT" altLang="it-IT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05438" y="1590675"/>
            <a:ext cx="3127375" cy="3811588"/>
          </a:xfrm>
          <a:noFill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0938"/>
            <a:ext cx="8229600" cy="213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/>
              <a:t>Acutezza visiva: frazione di </a:t>
            </a:r>
            <a:r>
              <a:rPr lang="it-IT" sz="3600" dirty="0" err="1"/>
              <a:t>Snellen</a:t>
            </a:r>
            <a:r>
              <a:rPr lang="it-IT" sz="3600" dirty="0"/>
              <a:t>: </a:t>
            </a:r>
            <a:br>
              <a:rPr lang="it-IT" sz="3600" dirty="0"/>
            </a:br>
            <a:r>
              <a:rPr lang="it-IT" sz="3100" dirty="0"/>
              <a:t>Visus = </a:t>
            </a:r>
            <a:r>
              <a:rPr lang="it-IT" sz="3100" b="1" dirty="0"/>
              <a:t>d</a:t>
            </a:r>
            <a:r>
              <a:rPr lang="it-IT" sz="3100" dirty="0"/>
              <a:t>/</a:t>
            </a:r>
            <a:r>
              <a:rPr lang="it-IT" sz="3100" b="1" dirty="0" err="1"/>
              <a:t>D</a:t>
            </a:r>
            <a:r>
              <a:rPr lang="it-IT" sz="3100" b="1" dirty="0"/>
              <a:t/>
            </a:r>
            <a:br>
              <a:rPr lang="it-IT" sz="3100" b="1" dirty="0"/>
            </a:br>
            <a:r>
              <a:rPr lang="it-IT" sz="3100" dirty="0"/>
              <a:t/>
            </a:r>
            <a:br>
              <a:rPr lang="it-IT" sz="3100" dirty="0"/>
            </a:br>
            <a:r>
              <a:rPr lang="it-IT" sz="3100" b="1" dirty="0"/>
              <a:t>d</a:t>
            </a:r>
            <a:r>
              <a:rPr lang="it-IT" sz="3100" dirty="0"/>
              <a:t>: distanza a cui il simbolo viene riconosciuto</a:t>
            </a:r>
            <a:br>
              <a:rPr lang="it-IT" sz="3100" dirty="0"/>
            </a:br>
            <a:r>
              <a:rPr lang="it-IT" sz="3100" dirty="0"/>
              <a:t/>
            </a:r>
            <a:br>
              <a:rPr lang="it-IT" sz="3100" dirty="0"/>
            </a:br>
            <a:r>
              <a:rPr lang="it-IT" sz="3100" b="1" dirty="0"/>
              <a:t>D</a:t>
            </a:r>
            <a:r>
              <a:rPr lang="it-IT" sz="3100" dirty="0"/>
              <a:t>: distanza a cui il simbolo viene riconosciuto da un occhio emmetrope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4508500"/>
            <a:ext cx="8229600" cy="20526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/>
              <a:t> 	</a:t>
            </a:r>
            <a:r>
              <a:rPr lang="it-IT" altLang="it-IT" sz="2400"/>
              <a:t>1/10 		 20/200 		 6/60	 							</a:t>
            </a:r>
          </a:p>
          <a:p>
            <a:pPr algn="ctr" eaLnBrk="1" hangingPunct="1">
              <a:buFontTx/>
              <a:buNone/>
            </a:pPr>
            <a:r>
              <a:rPr lang="it-IT" altLang="it-IT" sz="2400"/>
              <a:t>	10/10		 20/20 		  6/6 	</a:t>
            </a:r>
            <a:r>
              <a:rPr lang="it-IT" altLang="it-IT"/>
              <a:t>		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57200" y="30480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it-IT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110</a:t>
            </a:fld>
            <a:endParaRPr lang="it-IT" altLang="it-IT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ott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125538"/>
            <a:ext cx="6938962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617913" y="257175"/>
            <a:ext cx="185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 b="1">
                <a:solidFill>
                  <a:srgbClr val="FF0000"/>
                </a:solidFill>
                <a:latin typeface="Calibri" panose="020F0502020204030204" pitchFamily="34" charset="0"/>
              </a:rPr>
              <a:t>Ottotipi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111</a:t>
            </a:fld>
            <a:endParaRPr lang="it-IT" alt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rifrazione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sz="quarter" idx="1"/>
          </p:nvPr>
        </p:nvSpPr>
        <p:spPr>
          <a:xfrm>
            <a:off x="179388" y="404813"/>
            <a:ext cx="4679950" cy="58324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/>
              <a:t>	</a:t>
            </a:r>
          </a:p>
          <a:p>
            <a:pPr eaLnBrk="1" hangingPunct="1">
              <a:lnSpc>
                <a:spcPts val="4100"/>
              </a:lnSpc>
              <a:buFont typeface="Arial" panose="020B0604020202020204" pitchFamily="34" charset="0"/>
              <a:buNone/>
            </a:pPr>
            <a:r>
              <a:rPr lang="it-IT" altLang="it-IT"/>
              <a:t>	</a:t>
            </a:r>
            <a:r>
              <a:rPr lang="it-IT" altLang="it-IT" sz="2400"/>
              <a:t>Se il primo è meno denso del secondo, il raggio di luce si avvicina alla perpendicolare della superficie di separazione, mentre se il primo mezzo è più denso del secondo il raggio si allontana dalla perpendicolare. </a:t>
            </a:r>
          </a:p>
          <a:p>
            <a:pPr eaLnBrk="1" hangingPunct="1"/>
            <a:endParaRPr lang="it-IT" altLang="it-IT"/>
          </a:p>
        </p:txBody>
      </p:sp>
      <p:pic>
        <p:nvPicPr>
          <p:cNvPr id="25604" name="Picture 2" descr="http://www.valsesiascuole.it/liceoborgosesia/materiali/scientic_04/scientic/rifraz/rifrazione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57875" y="2088157"/>
            <a:ext cx="1954485" cy="2691806"/>
          </a:xfrm>
          <a:noFill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Prisma </a:t>
            </a:r>
          </a:p>
        </p:txBody>
      </p:sp>
      <p:sp>
        <p:nvSpPr>
          <p:cNvPr id="26627" name="Segnaposto contenut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it-IT" altLang="it-IT"/>
              <a:t>un raggio che incontra un prisma viene rifratto due volte e quindi subisce una doppia deviazione nello stesso senso, ovvero verso la base del prisma.</a:t>
            </a:r>
          </a:p>
        </p:txBody>
      </p:sp>
      <p:pic>
        <p:nvPicPr>
          <p:cNvPr id="26628" name="Picture 9" descr="http://www.itislanciano.it/web/lavori/ottica/pri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" b="19551"/>
          <a:stretch>
            <a:fillRect/>
          </a:stretch>
        </p:blipFill>
        <p:spPr bwMode="auto">
          <a:xfrm>
            <a:off x="1630363" y="3716338"/>
            <a:ext cx="58801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ttangolo 7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it-IT" altLang="it-IT" sz="1800" b="1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it-IT" altLang="it-IT" sz="1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920037" cy="244792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it-IT" altLang="it-IT" sz="2800"/>
              <a:t>L’unità di misura della deviazione è la </a:t>
            </a:r>
            <a:r>
              <a:rPr lang="it-IT" altLang="it-IT" sz="2800">
                <a:solidFill>
                  <a:srgbClr val="FF0000"/>
                </a:solidFill>
              </a:rPr>
              <a:t>diottria prismatica.</a:t>
            </a:r>
            <a:br>
              <a:rPr lang="it-IT" altLang="it-IT" sz="2800">
                <a:solidFill>
                  <a:srgbClr val="FF0000"/>
                </a:solidFill>
              </a:rPr>
            </a:br>
            <a:r>
              <a:rPr lang="it-IT" altLang="it-IT" sz="2400"/>
              <a:t>Un prisma ha la potenza di 1 diottria prismatica quando devia un raggio di luce di 1 cm. alla distanza di 1 metro</a:t>
            </a:r>
          </a:p>
        </p:txBody>
      </p:sp>
      <p:pic>
        <p:nvPicPr>
          <p:cNvPr id="27651" name="Picture 25" descr="Senza titolo-21cop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11413" y="3789363"/>
            <a:ext cx="1295400" cy="2819400"/>
          </a:xfrm>
        </p:spPr>
      </p:pic>
      <p:sp>
        <p:nvSpPr>
          <p:cNvPr id="27652" name="Line 26"/>
          <p:cNvSpPr>
            <a:spLocks noChangeShapeType="1"/>
          </p:cNvSpPr>
          <p:nvPr/>
        </p:nvSpPr>
        <p:spPr bwMode="auto">
          <a:xfrm flipV="1">
            <a:off x="2195513" y="5157788"/>
            <a:ext cx="57626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3" name="Line 27"/>
          <p:cNvSpPr>
            <a:spLocks noChangeShapeType="1"/>
          </p:cNvSpPr>
          <p:nvPr/>
        </p:nvSpPr>
        <p:spPr bwMode="auto">
          <a:xfrm>
            <a:off x="3348038" y="5157788"/>
            <a:ext cx="3744912" cy="5032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4" name="Rectangle 28"/>
          <p:cNvSpPr>
            <a:spLocks noChangeArrowheads="1"/>
          </p:cNvSpPr>
          <p:nvPr/>
        </p:nvSpPr>
        <p:spPr bwMode="auto">
          <a:xfrm>
            <a:off x="827088" y="3802063"/>
            <a:ext cx="69850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  <a:r>
              <a:rPr lang="it-IT" altLang="it-IT" sz="3200" b="1">
                <a:solidFill>
                  <a:schemeClr val="tx2"/>
                </a:solidFill>
                <a:latin typeface="Calibri" panose="020F0502020204030204" pitchFamily="34" charset="0"/>
              </a:rPr>
              <a:t>1 </a:t>
            </a:r>
            <a:r>
              <a:rPr lang="el-GR" altLang="it-IT" sz="3200" b="1">
                <a:solidFill>
                  <a:schemeClr val="tx2"/>
                </a:solidFill>
                <a:latin typeface="Calibri" panose="020F0502020204030204" pitchFamily="34" charset="0"/>
              </a:rPr>
              <a:t>δ</a:t>
            </a:r>
            <a:r>
              <a:rPr lang="it-IT" altLang="it-IT" sz="3200" b="1">
                <a:solidFill>
                  <a:schemeClr val="tx2"/>
                </a:solidFill>
                <a:latin typeface="Calibri" panose="020F0502020204030204" pitchFamily="34" charset="0"/>
              </a:rPr>
              <a:t>		</a:t>
            </a:r>
            <a: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  <a:t>	--------------------1 m. -------------------</a:t>
            </a:r>
            <a:b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  <a:t>			</a:t>
            </a:r>
            <a:b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altLang="it-IT" sz="2000" b="1">
                <a:solidFill>
                  <a:schemeClr val="tx2"/>
                </a:solidFill>
                <a:latin typeface="Calibri" panose="020F0502020204030204" pitchFamily="34" charset="0"/>
              </a:rPr>
              <a:t>				1 cm.</a:t>
            </a:r>
            <a:endParaRPr lang="el-GR" altLang="it-IT" sz="20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836711"/>
            <a:ext cx="3596939" cy="2421939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17329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836711"/>
            <a:ext cx="3596939" cy="24219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3655414"/>
            <a:ext cx="3596939" cy="1888681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44664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836711"/>
            <a:ext cx="3596939" cy="24219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15" y="620688"/>
            <a:ext cx="3255520" cy="19285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9" y="3655414"/>
            <a:ext cx="3596939" cy="1888681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56367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836711"/>
            <a:ext cx="3596939" cy="24219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15" y="620688"/>
            <a:ext cx="3255520" cy="19285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9" y="3655414"/>
            <a:ext cx="3596939" cy="188868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l="47179" t="6943"/>
          <a:stretch/>
        </p:blipFill>
        <p:spPr>
          <a:xfrm>
            <a:off x="5571446" y="2852936"/>
            <a:ext cx="2696716" cy="2038646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0193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836711"/>
            <a:ext cx="3596939" cy="24219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15" y="620688"/>
            <a:ext cx="3255520" cy="19285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9" y="3655414"/>
            <a:ext cx="3596939" cy="188868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l="47179" t="6943"/>
          <a:stretch/>
        </p:blipFill>
        <p:spPr>
          <a:xfrm>
            <a:off x="5571446" y="2852936"/>
            <a:ext cx="2696716" cy="203864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849807"/>
            <a:ext cx="3516428" cy="1816821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3358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Esami di profitto: frequenza obbligatoria  </a:t>
            </a:r>
          </a:p>
        </p:txBody>
      </p:sp>
      <p:sp>
        <p:nvSpPr>
          <p:cNvPr id="17411" name="Segnaposto contenuto 5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4171950" cy="4525963"/>
          </a:xfrm>
        </p:spPr>
        <p:txBody>
          <a:bodyPr/>
          <a:lstStyle/>
          <a:p>
            <a:pPr eaLnBrk="1" hangingPunct="1"/>
            <a:r>
              <a:rPr lang="it-IT" altLang="it-IT"/>
              <a:t>Da eseguire prima dell’esame</a:t>
            </a:r>
          </a:p>
          <a:p>
            <a:pPr eaLnBrk="1" hangingPunct="1"/>
            <a:r>
              <a:rPr lang="it-IT" altLang="it-IT"/>
              <a:t>Gruppi ed orari da determinare</a:t>
            </a:r>
          </a:p>
          <a:p>
            <a:pPr eaLnBrk="1" hangingPunct="1"/>
            <a:r>
              <a:rPr lang="it-IT" altLang="it-IT"/>
              <a:t>Iscrizioni:</a:t>
            </a:r>
          </a:p>
          <a:p>
            <a:pPr lvl="1" eaLnBrk="1" hangingPunct="1"/>
            <a:r>
              <a:rPr lang="it-IT" altLang="it-IT"/>
              <a:t>Segreteria: </a:t>
            </a:r>
          </a:p>
          <a:p>
            <a:pPr lvl="2" eaLnBrk="1" hangingPunct="1"/>
            <a:r>
              <a:rPr lang="it-IT" altLang="it-IT"/>
              <a:t>1° blocco, 4° piano</a:t>
            </a:r>
          </a:p>
          <a:p>
            <a:pPr lvl="2" eaLnBrk="1" hangingPunct="1"/>
            <a:r>
              <a:rPr lang="it-IT" altLang="it-IT"/>
              <a:t>clinica.oculistica@unipg.it</a:t>
            </a:r>
          </a:p>
          <a:p>
            <a:pPr eaLnBrk="1" hangingPunct="1"/>
            <a:endParaRPr lang="it-IT" altLang="it-IT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/>
              <a:t> </a:t>
            </a:r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17412" name="Segnaposto contenuto 6"/>
          <p:cNvSpPr>
            <a:spLocks noGrp="1"/>
          </p:cNvSpPr>
          <p:nvPr>
            <p:ph sz="quarter" idx="2"/>
          </p:nvPr>
        </p:nvSpPr>
        <p:spPr>
          <a:xfrm>
            <a:off x="4632325" y="1516063"/>
            <a:ext cx="4041775" cy="4937125"/>
          </a:xfrm>
        </p:spPr>
        <p:txBody>
          <a:bodyPr/>
          <a:lstStyle/>
          <a:p>
            <a:pPr eaLnBrk="1" hangingPunct="1"/>
            <a:r>
              <a:rPr lang="it-IT" altLang="it-IT"/>
              <a:t>Centro Retina Medica </a:t>
            </a:r>
          </a:p>
          <a:p>
            <a:pPr eaLnBrk="1" hangingPunct="1"/>
            <a:r>
              <a:rPr lang="it-IT" altLang="it-IT"/>
              <a:t>Centro Cornea</a:t>
            </a:r>
          </a:p>
          <a:p>
            <a:pPr eaLnBrk="1" hangingPunct="1"/>
            <a:r>
              <a:rPr lang="it-IT" altLang="it-IT"/>
              <a:t>Centro Glaucoma</a:t>
            </a:r>
          </a:p>
          <a:p>
            <a:pPr eaLnBrk="1" hangingPunct="1"/>
            <a:r>
              <a:rPr lang="it-IT" altLang="it-IT"/>
              <a:t>Oftalmologia pediatrica</a:t>
            </a:r>
          </a:p>
          <a:p>
            <a:pPr eaLnBrk="1" hangingPunct="1"/>
            <a:r>
              <a:rPr lang="it-IT" altLang="it-IT"/>
              <a:t>Visite preoperatorie</a:t>
            </a:r>
          </a:p>
          <a:p>
            <a:pPr eaLnBrk="1" hangingPunct="1"/>
            <a:r>
              <a:rPr lang="it-IT" altLang="it-IT"/>
              <a:t>Pronto Soccorso</a:t>
            </a:r>
          </a:p>
          <a:p>
            <a:pPr eaLnBrk="1" hangingPunct="1"/>
            <a:r>
              <a:rPr lang="it-IT" altLang="it-IT"/>
              <a:t>Reparto</a:t>
            </a:r>
          </a:p>
          <a:p>
            <a:pPr eaLnBrk="1" hangingPunct="1"/>
            <a:r>
              <a:rPr lang="it-IT" altLang="it-IT"/>
              <a:t>Sala operatoria </a:t>
            </a:r>
          </a:p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contenuto 6"/>
          <p:cNvSpPr>
            <a:spLocks noGrp="1"/>
          </p:cNvSpPr>
          <p:nvPr>
            <p:ph sz="quarter" idx="4294967295"/>
          </p:nvPr>
        </p:nvSpPr>
        <p:spPr>
          <a:xfrm>
            <a:off x="539750" y="404813"/>
            <a:ext cx="7272338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/>
              <a:t>	</a:t>
            </a:r>
            <a:r>
              <a:rPr lang="it-IT" altLang="it-IT" sz="3200"/>
              <a:t>Una </a:t>
            </a:r>
            <a:r>
              <a:rPr lang="it-IT" altLang="it-IT" sz="3200" b="1"/>
              <a:t>lente</a:t>
            </a:r>
            <a:r>
              <a:rPr lang="it-IT" altLang="it-IT" sz="3200"/>
              <a:t> è un elemento ottico (diottro) che ha la proprietà di modificare il percorso della luce</a:t>
            </a:r>
          </a:p>
          <a:p>
            <a:pPr eaLnBrk="1" hangingPunct="1"/>
            <a:endParaRPr lang="it-IT" altLang="it-IT"/>
          </a:p>
        </p:txBody>
      </p:sp>
      <p:sp>
        <p:nvSpPr>
          <p:cNvPr id="28675" name="AutoShape 9" descr="data:image/jpg;base64,/9j/4AAQSkZJRgABAQAAAQABAAD/2wCEAAkGBhQSEBQSEhQVFRQVFxQVFBcWFxUTFBcYFBQVFBQUFBYXHCYgFxolGRQUHy8gIycpLCwsFR4xNTAqNSYrLCkBCQoKDgwOFw8PGikcHB8pLCkpKSkpKikpKSkpLCkpKSkpKSksKSkpNSkpKSkpKSkpKSwpLCkpLCkpKTYsKSwuKf/AABEIAIEAjAMBIgACEQEDEQH/xAAbAAACAwEBAQAAAAAAAAAAAAAABQIDBAYBB//EADwQAAECAwQIAwYFAgcAAAAAAAEAAgMRIQQFMUESIlFhcYGRoQYysRNCcsHR8BRSYoLhsvEjM0NTkpOi/8QAFwEBAQEBAAAAAAAAAAAAAAAAAAECA//EAB0RAQEBAAIDAQEAAAAAAAAAAAABEQIxEiFBUSL/2gAMAwEAAhEDEQA/APuKEIQCFB8UDFUPtqDUhL3Wvj6Lz26uBihLTF3L0WkjM+qYGKFjhXh+bqPotbXAiYUHqEJLf18+zGgwjTMuU8FZNG233vDgjXdXYKn+EmieMq6kInjP0GCVsgTMzrHaay+Hfv8AktcGyk4T5fwt+MitULxcffhkdR6hN7FfEOL5TI7D8tq5+NZXNx0h8QmO6xPdomo0Tk4Yc08Zeh3aEoua9S/Uf5h3TdYsxAs9qtWjQY+iuiPkCdiUuMzM5pIAuJqUTkhQmtKlpL0PUF7NBIvXmkokrwlBIhSgWksO7MKthQUDj8QNHSylNcW+GIsR8RwmdIEcRIjom9rjkQYjRmJj5/e5J7HGm3nPnKRHZXjMI1NTy7rS0MEyAkM1IK2aG97RmuDZEHH5JO9gIkaheoSCqy6hkD5ZS2yJp0NOa6+zRtJgdtH91x7XTedzfmJd11V1tlCbP7qs8yq7yjy0W7Znosyz+IY2hFhOyrPrVXaSSeh67BVzVjSq3sQehS0DsKlANFcHIMxad6iVsJVUVswgoYEFWASCrKDxkLScGn3pj/yVz9oszoMQgj6EbRvXSXY3SjE5QxX4nig4hsz+8LfeF2sjNk4VyOYV8so5KHFmNXW2y8w4t+YVrIw2/e8Itnh2IwzbrDIjFY3Rooo7W+Ngd3xW++hpdGkcVV+ILqNm47sFSIjjhDhz+BbrNddoi0J0G7gGhOlW3XYtN4aTXF0sh95rrWtkJDALHdl1tgtk3E4nMlbVy5XWSnxHYdOFMYtryzSO6rzlKG/g0+jT8umyfYkLmL78PkTfDEwcW/eSvG/KrcHL3SXN2e8nw6HWaMiZOHB2fA9QmEC/YbqaWi78r9Q8p0dymtYHEMUUw1Y22mn8r38ZuWcGyQUIz6LN+N3d1gtviCE2heNL8rdd/wDxbMpJQwc9YLXbjpCFDAdFdgMmg+++WDe5wGZCx14xox0YTTDB94ydFPBtWs4mZ3LpbjuRtnaXO8xq5xMzvLnGpO8q30GF3WIQoYYKmpc44ucaucd5P0yWlLY99NFGgnfgPqqG3lEdhIcvqsZUOVF0MHEDoljLREzd2CuFqeMZO7FMGxsFowA6BTWeDbWmmB2H6rQoBCEIBVx7Q1gm4/XkpvdIEnKq4q+77IM5aTneRp8obk50seGa1xmhlbocKKaNkdranoBJZH3IwiRa8jeJjoQkkO67VaKue4N4ljOTW49Oam7wTEFWxQD+4dxVdck+q1RPDLR/luLdwc+H/SR6LKbqiAy0o/8A2OPdRa+12dwDyXsw1j7RvU6zey6O6b1DtZswR52msueY3pbYEUPw09+LYjvjfEI6F0k3u/wdLHRYNjQB6Lq2umJjNernedGOy2CHBbQSliTjRKbbbDEOwe6Nm87/AETG+o8mhv5jXg2vrJJoaT9RNrVusjaLEFqgMdlQK1WwNQWqIhu2qqJGLaLII8Ok1KxW+VDh3H8Kh1qO5Z4ZkVcHRgr1YruizBbsw4FbVhC++rVoQ/iOj1xS6w3dDJ9rLScZATrohokAB35q/wAVA+yBGTkksV6ltRgcWldOM9K6Aoks8C9YbvekdhotXtgcx1Cgg5gcCCJg0IKXG6PZxQ9nlILXjcQeomAt77WxuLhyqeyyR7w09VoMj1O5WaHV3unCbwl0JC0qqywdFjW7BXjn3Vq5o5y9rRO0Fuxv0JVEMrLfsUw7SX5AzPwkV6UP7VoacxgcF1z0q9qYw3UCWAqwRztUoZh6yWg1VItB2qLoiYAlQJqEFyIbZlUMbtdrgfpPq1NUounWiPIwYAzmdZ3YN6puud7RRbLKIjCw5riLZYnwXkHkciu+VVoszXiTgCFePLBwbIrD5gRvFQrdGF/uDofouhj+FYZ8pLe6pb4Rbm89FvyikWm0eUl3JNbD/hD2kQSMiWNNJDN7icAnNkuOFDqBM7TVKrfY22mI4Fx0ARMDFwbQDcJzPRPLRgtHjVs6F7vgbq8iS2fde2bxswukXPYf1tmOxd6JvZrAyGJMYB3PMotVgZEGjEYHDfjyOSfz+BdfI9q0RWyJAqRUEbQk9it3sdV1YWR/JuP6dhywTuBdhguOidKGa1ycMOomN9FK9fDhE3Qqg4t2cFZZ0INqJtMxtC9ERIYcN0I6hLNrfd6Zcluh32f9SGDvb9MUsG59oAUBGmqhfMHNrxyKDfbB5YbjxwTBqhQSVG0WyREKFrRXU3Nnm7d6rA+2x4x0G6o2NqeuAXQ3DcIgjSd5zzlzzKl9dhjd9iEKGGCsqk5ucauceJWlCFyQIQhAIQhBF+BXCQ7W6HENZVMj6g7l3qQ3z4e0yXw5TOI2rfGz6rNBv0e+wg7W1CsdfjMg48pfNJTZ4sOknN5THeits9kjxTITltkG9wFvIG9njOjuDQJNEieG/euhWG6rtEFkhUmrjtK3LlUZrVd0OJ5mg780pj+E2nyuI41T9CS2Dmm+ETm/stUDwrDHmJd2TtCvlRTZ7Gxgk1oCuQhZAhCEAhCEAhCEAhCEFcbBew8F4hUWIQhQCEIQCEIQCEIQCEI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585788"/>
            <a:ext cx="133350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676" name="AutoShape 11" descr="data:image/jpg;base64,/9j/4AAQSkZJRgABAQAAAQABAAD/2wCEAAkGBhQSEBQSEhQVFRQVFxQVFBcWFxUTFBcYFBQVFBQUFBYXHCYgFxolGRQUHy8gIycpLCwsFR4xNTAqNSYrLCkBCQoKDgwOFw8PGikcHB8pLCkpKSkpKikpKSkpLCkpKSkpKSksKSkpNSkpKSkpKSkpKSwpLCkpLCkpKTYsKSwuKf/AABEIAIEAjAMBIgACEQEDEQH/xAAbAAACAwEBAQAAAAAAAAAAAAAABQIDBAYBB//EADwQAAECAwQIAwYFAgcAAAAAAAEAAgMRIQQFMUESIlFhcYGRoQYysRNCcsHR8BRSYoLhsvEjM0NTkpOi/8QAFwEBAQEBAAAAAAAAAAAAAAAAAAECA//EAB0RAQEBAAIDAQEAAAAAAAAAAAABEQIxEiFBUSL/2gAMAwEAAhEDEQA/APuKEIQCFB8UDFUPtqDUhL3Wvj6Lz26uBihLTF3L0WkjM+qYGKFjhXh+bqPotbXAiYUHqEJLf18+zGgwjTMuU8FZNG233vDgjXdXYKn+EmieMq6kInjP0GCVsgTMzrHaay+Hfv8AktcGyk4T5fwt+MitULxcffhkdR6hN7FfEOL5TI7D8tq5+NZXNx0h8QmO6xPdomo0Tk4Yc08Zeh3aEoua9S/Uf5h3TdYsxAs9qtWjQY+iuiPkCdiUuMzM5pIAuJqUTkhQmtKlpL0PUF7NBIvXmkokrwlBIhSgWksO7MKthQUDj8QNHSylNcW+GIsR8RwmdIEcRIjom9rjkQYjRmJj5/e5J7HGm3nPnKRHZXjMI1NTy7rS0MEyAkM1IK2aG97RmuDZEHH5JO9gIkaheoSCqy6hkD5ZS2yJp0NOa6+zRtJgdtH91x7XTedzfmJd11V1tlCbP7qs8yq7yjy0W7Znosyz+IY2hFhOyrPrVXaSSeh67BVzVjSq3sQehS0DsKlANFcHIMxad6iVsJVUVswgoYEFWASCrKDxkLScGn3pj/yVz9oszoMQgj6EbRvXSXY3SjE5QxX4nig4hsz+8LfeF2sjNk4VyOYV8so5KHFmNXW2y8w4t+YVrIw2/e8Itnh2IwzbrDIjFY3Rooo7W+Ngd3xW++hpdGkcVV+ILqNm47sFSIjjhDhz+BbrNddoi0J0G7gGhOlW3XYtN4aTXF0sh95rrWtkJDALHdl1tgtk3E4nMlbVy5XWSnxHYdOFMYtryzSO6rzlKG/g0+jT8umyfYkLmL78PkTfDEwcW/eSvG/KrcHL3SXN2e8nw6HWaMiZOHB2fA9QmEC/YbqaWi78r9Q8p0dymtYHEMUUw1Y22mn8r38ZuWcGyQUIz6LN+N3d1gtviCE2heNL8rdd/wDxbMpJQwc9YLXbjpCFDAdFdgMmg+++WDe5wGZCx14xox0YTTDB94ydFPBtWs4mZ3LpbjuRtnaXO8xq5xMzvLnGpO8q30GF3WIQoYYKmpc44ucaucd5P0yWlLY99NFGgnfgPqqG3lEdhIcvqsZUOVF0MHEDoljLREzd2CuFqeMZO7FMGxsFowA6BTWeDbWmmB2H6rQoBCEIBVx7Q1gm4/XkpvdIEnKq4q+77IM5aTneRp8obk50seGa1xmhlbocKKaNkdranoBJZH3IwiRa8jeJjoQkkO67VaKue4N4ljOTW49Oam7wTEFWxQD+4dxVdck+q1RPDLR/luLdwc+H/SR6LKbqiAy0o/8A2OPdRa+12dwDyXsw1j7RvU6zey6O6b1DtZswR52msueY3pbYEUPw09+LYjvjfEI6F0k3u/wdLHRYNjQB6Lq2umJjNernedGOy2CHBbQSliTjRKbbbDEOwe6Nm87/AETG+o8mhv5jXg2vrJJoaT9RNrVusjaLEFqgMdlQK1WwNQWqIhu2qqJGLaLII8Ok1KxW+VDh3H8Kh1qO5Z4ZkVcHRgr1YruizBbsw4FbVhC++rVoQ/iOj1xS6w3dDJ9rLScZATrohokAB35q/wAVA+yBGTkksV6ltRgcWldOM9K6Aoks8C9YbvekdhotXtgcx1Cgg5gcCCJg0IKXG6PZxQ9nlILXjcQeomAt77WxuLhyqeyyR7w09VoMj1O5WaHV3unCbwl0JC0qqywdFjW7BXjn3Vq5o5y9rRO0Fuxv0JVEMrLfsUw7SX5AzPwkV6UP7VoacxgcF1z0q9qYw3UCWAqwRztUoZh6yWg1VItB2qLoiYAlQJqEFyIbZlUMbtdrgfpPq1NUounWiPIwYAzmdZ3YN6puud7RRbLKIjCw5riLZYnwXkHkciu+VVoszXiTgCFePLBwbIrD5gRvFQrdGF/uDofouhj+FYZ8pLe6pb4Rbm89FvyikWm0eUl3JNbD/hD2kQSMiWNNJDN7icAnNkuOFDqBM7TVKrfY22mI4Fx0ARMDFwbQDcJzPRPLRgtHjVs6F7vgbq8iS2fde2bxswukXPYf1tmOxd6JvZrAyGJMYB3PMotVgZEGjEYHDfjyOSfz+BdfI9q0RWyJAqRUEbQk9it3sdV1YWR/JuP6dhywTuBdhguOidKGa1ycMOomN9FK9fDhE3Qqg4t2cFZZ0INqJtMxtC9ERIYcN0I6hLNrfd6Zcluh32f9SGDvb9MUsG59oAUBGmqhfMHNrxyKDfbB5YbjxwTBqhQSVG0WyREKFrRXU3Nnm7d6rA+2x4x0G6o2NqeuAXQ3DcIgjSd5zzlzzKl9dhjd9iEKGGCsqk5ucauceJWlCFyQIQhAIQhBF+BXCQ7W6HENZVMj6g7l3qQ3z4e0yXw5TOI2rfGz6rNBv0e+wg7W1CsdfjMg48pfNJTZ4sOknN5THeits9kjxTITltkG9wFvIG9njOjuDQJNEieG/euhWG6rtEFkhUmrjtK3LlUZrVd0OJ5mg780pj+E2nyuI41T9CS2Dmm+ETm/stUDwrDHmJd2TtCvlRTZ7Gxgk1oCuQhZAhCEAhCEAhCEAhCEFcbBew8F4hUWIQhQCEIQCEIQCEIQCEI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585788"/>
            <a:ext cx="133350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677" name="AutoShape 13" descr="data:image/jpg;base64,/9j/4AAQSkZJRgABAQAAAQABAAD/2wCEAAkGBhQSEBQSEhQVFRQVFxQVFBcWFxUTFBcYFBQVFBQUFBYXHCYgFxolGRQUHy8gIycpLCwsFR4xNTAqNSYrLCkBCQoKDgwOFw8PGikcHB8pLCkpKSkpKikpKSkpLCkpKSkpKSksKSkpNSkpKSkpKSkpKSwpLCkpLCkpKTYsKSwuKf/AABEIAIEAjAMBIgACEQEDEQH/xAAbAAACAwEBAQAAAAAAAAAAAAAABQIDBAYBB//EADwQAAECAwQIAwYFAgcAAAAAAAEAAgMRIQQFMUESIlFhcYGRoQYysRNCcsHR8BRSYoLhsvEjM0NTkpOi/8QAFwEBAQEBAAAAAAAAAAAAAAAAAAECA//EAB0RAQEBAAIDAQEAAAAAAAAAAAABEQIxEiFBUSL/2gAMAwEAAhEDEQA/APuKEIQCFB8UDFUPtqDUhL3Wvj6Lz26uBihLTF3L0WkjM+qYGKFjhXh+bqPotbXAiYUHqEJLf18+zGgwjTMuU8FZNG233vDgjXdXYKn+EmieMq6kInjP0GCVsgTMzrHaay+Hfv8AktcGyk4T5fwt+MitULxcffhkdR6hN7FfEOL5TI7D8tq5+NZXNx0h8QmO6xPdomo0Tk4Yc08Zeh3aEoua9S/Uf5h3TdYsxAs9qtWjQY+iuiPkCdiUuMzM5pIAuJqUTkhQmtKlpL0PUF7NBIvXmkokrwlBIhSgWksO7MKthQUDj8QNHSylNcW+GIsR8RwmdIEcRIjom9rjkQYjRmJj5/e5J7HGm3nPnKRHZXjMI1NTy7rS0MEyAkM1IK2aG97RmuDZEHH5JO9gIkaheoSCqy6hkD5ZS2yJp0NOa6+zRtJgdtH91x7XTedzfmJd11V1tlCbP7qs8yq7yjy0W7Znosyz+IY2hFhOyrPrVXaSSeh67BVzVjSq3sQehS0DsKlANFcHIMxad6iVsJVUVswgoYEFWASCrKDxkLScGn3pj/yVz9oszoMQgj6EbRvXSXY3SjE5QxX4nig4hsz+8LfeF2sjNk4VyOYV8so5KHFmNXW2y8w4t+YVrIw2/e8Itnh2IwzbrDIjFY3Rooo7W+Ngd3xW++hpdGkcVV+ILqNm47sFSIjjhDhz+BbrNddoi0J0G7gGhOlW3XYtN4aTXF0sh95rrWtkJDALHdl1tgtk3E4nMlbVy5XWSnxHYdOFMYtryzSO6rzlKG/g0+jT8umyfYkLmL78PkTfDEwcW/eSvG/KrcHL3SXN2e8nw6HWaMiZOHB2fA9QmEC/YbqaWi78r9Q8p0dymtYHEMUUw1Y22mn8r38ZuWcGyQUIz6LN+N3d1gtviCE2heNL8rdd/wDxbMpJQwc9YLXbjpCFDAdFdgMmg+++WDe5wGZCx14xox0YTTDB94ydFPBtWs4mZ3LpbjuRtnaXO8xq5xMzvLnGpO8q30GF3WIQoYYKmpc44ucaucd5P0yWlLY99NFGgnfgPqqG3lEdhIcvqsZUOVF0MHEDoljLREzd2CuFqeMZO7FMGxsFowA6BTWeDbWmmB2H6rQoBCEIBVx7Q1gm4/XkpvdIEnKq4q+77IM5aTneRp8obk50seGa1xmhlbocKKaNkdranoBJZH3IwiRa8jeJjoQkkO67VaKue4N4ljOTW49Oam7wTEFWxQD+4dxVdck+q1RPDLR/luLdwc+H/SR6LKbqiAy0o/8A2OPdRa+12dwDyXsw1j7RvU6zey6O6b1DtZswR52msueY3pbYEUPw09+LYjvjfEI6F0k3u/wdLHRYNjQB6Lq2umJjNernedGOy2CHBbQSliTjRKbbbDEOwe6Nm87/AETG+o8mhv5jXg2vrJJoaT9RNrVusjaLEFqgMdlQK1WwNQWqIhu2qqJGLaLII8Ok1KxW+VDh3H8Kh1qO5Z4ZkVcHRgr1YruizBbsw4FbVhC++rVoQ/iOj1xS6w3dDJ9rLScZATrohokAB35q/wAVA+yBGTkksV6ltRgcWldOM9K6Aoks8C9YbvekdhotXtgcx1Cgg5gcCCJg0IKXG6PZxQ9nlILXjcQeomAt77WxuLhyqeyyR7w09VoMj1O5WaHV3unCbwl0JC0qqywdFjW7BXjn3Vq5o5y9rRO0Fuxv0JVEMrLfsUw7SX5AzPwkV6UP7VoacxgcF1z0q9qYw3UCWAqwRztUoZh6yWg1VItB2qLoiYAlQJqEFyIbZlUMbtdrgfpPq1NUounWiPIwYAzmdZ3YN6puud7RRbLKIjCw5riLZYnwXkHkciu+VVoszXiTgCFePLBwbIrD5gRvFQrdGF/uDofouhj+FYZ8pLe6pb4Rbm89FvyikWm0eUl3JNbD/hD2kQSMiWNNJDN7icAnNkuOFDqBM7TVKrfY22mI4Fx0ARMDFwbQDcJzPRPLRgtHjVs6F7vgbq8iS2fde2bxswukXPYf1tmOxd6JvZrAyGJMYB3PMotVgZEGjEYHDfjyOSfz+BdfI9q0RWyJAqRUEbQk9it3sdV1YWR/JuP6dhywTuBdhguOidKGa1ycMOomN9FK9fDhE3Qqg4t2cFZZ0INqJtMxtC9ERIYcN0I6hLNrfd6Zcluh32f9SGDvb9MUsG59oAUBGmqhfMHNrxyKDfbB5YbjxwTBqhQSVG0WyREKFrRXU3Nnm7d6rA+2x4x0G6o2NqeuAXQ3DcIgjSd5zzlzzKl9dhjd9iEKGGCsqk5ucauceJWlCFyQIQhAIQhBF+BXCQ7W6HENZVMj6g7l3qQ3z4e0yXw5TOI2rfGz6rNBv0e+wg7W1CsdfjMg48pfNJTZ4sOknN5THeits9kjxTITltkG9wFvIG9njOjuDQJNEieG/euhWG6rtEFkhUmrjtK3LlUZrVd0OJ5mg780pj+E2nyuI41T9CS2Dmm+ETm/stUDwrDHmJd2TtCvlRTZ7Gxgk1oCuQhZAhCEAhCEAhCEAhCEFcbBew8F4hUWIQhQCEIQCEIQCEIQCEI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585788"/>
            <a:ext cx="133350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35" name="Picture 15" descr="http://img.directindustry.it/images_di/photo-g/lente-sferica-373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3388880" cy="3115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contenuto 6"/>
          <p:cNvSpPr>
            <a:spLocks noGrp="1"/>
          </p:cNvSpPr>
          <p:nvPr>
            <p:ph sz="quarter" idx="4294967295"/>
          </p:nvPr>
        </p:nvSpPr>
        <p:spPr>
          <a:xfrm>
            <a:off x="539750" y="404813"/>
            <a:ext cx="7272338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/>
              <a:t>	</a:t>
            </a:r>
            <a:r>
              <a:rPr lang="it-IT" altLang="it-IT" sz="3200"/>
              <a:t>Una </a:t>
            </a:r>
            <a:r>
              <a:rPr lang="it-IT" altLang="it-IT" sz="3200" b="1"/>
              <a:t>lente</a:t>
            </a:r>
            <a:r>
              <a:rPr lang="it-IT" altLang="it-IT" sz="3200"/>
              <a:t> è un elemento ottico (diottro) che ha la proprietà di modificare il percorso della luce</a:t>
            </a:r>
          </a:p>
          <a:p>
            <a:pPr eaLnBrk="1" hangingPunct="1"/>
            <a:endParaRPr lang="it-IT" altLang="it-IT"/>
          </a:p>
        </p:txBody>
      </p:sp>
      <p:sp>
        <p:nvSpPr>
          <p:cNvPr id="28675" name="AutoShape 9" descr="data:image/jpg;base64,/9j/4AAQSkZJRgABAQAAAQABAAD/2wCEAAkGBhQSEBQSEhQVFRQVFxQVFBcWFxUTFBcYFBQVFBQUFBYXHCYgFxolGRQUHy8gIycpLCwsFR4xNTAqNSYrLCkBCQoKDgwOFw8PGikcHB8pLCkpKSkpKikpKSkpLCkpKSkpKSksKSkpNSkpKSkpKSkpKSwpLCkpLCkpKTYsKSwuKf/AABEIAIEAjAMBIgACEQEDEQH/xAAbAAACAwEBAQAAAAAAAAAAAAAABQIDBAYBB//EADwQAAECAwQIAwYFAgcAAAAAAAEAAgMRIQQFMUESIlFhcYGRoQYysRNCcsHR8BRSYoLhsvEjM0NTkpOi/8QAFwEBAQEBAAAAAAAAAAAAAAAAAAECA//EAB0RAQEBAAIDAQEAAAAAAAAAAAABEQIxEiFBUSL/2gAMAwEAAhEDEQA/APuKEIQCFB8UDFUPtqDUhL3Wvj6Lz26uBihLTF3L0WkjM+qYGKFjhXh+bqPotbXAiYUHqEJLf18+zGgwjTMuU8FZNG233vDgjXdXYKn+EmieMq6kInjP0GCVsgTMzrHaay+Hfv8AktcGyk4T5fwt+MitULxcffhkdR6hN7FfEOL5TI7D8tq5+NZXNx0h8QmO6xPdomo0Tk4Yc08Zeh3aEoua9S/Uf5h3TdYsxAs9qtWjQY+iuiPkCdiUuMzM5pIAuJqUTkhQmtKlpL0PUF7NBIvXmkokrwlBIhSgWksO7MKthQUDj8QNHSylNcW+GIsR8RwmdIEcRIjom9rjkQYjRmJj5/e5J7HGm3nPnKRHZXjMI1NTy7rS0MEyAkM1IK2aG97RmuDZEHH5JO9gIkaheoSCqy6hkD5ZS2yJp0NOa6+zRtJgdtH91x7XTedzfmJd11V1tlCbP7qs8yq7yjy0W7Znosyz+IY2hFhOyrPrVXaSSeh67BVzVjSq3sQehS0DsKlANFcHIMxad6iVsJVUVswgoYEFWASCrKDxkLScGn3pj/yVz9oszoMQgj6EbRvXSXY3SjE5QxX4nig4hsz+8LfeF2sjNk4VyOYV8so5KHFmNXW2y8w4t+YVrIw2/e8Itnh2IwzbrDIjFY3Rooo7W+Ngd3xW++hpdGkcVV+ILqNm47sFSIjjhDhz+BbrNddoi0J0G7gGhOlW3XYtN4aTXF0sh95rrWtkJDALHdl1tgtk3E4nMlbVy5XWSnxHYdOFMYtryzSO6rzlKG/g0+jT8umyfYkLmL78PkTfDEwcW/eSvG/KrcHL3SXN2e8nw6HWaMiZOHB2fA9QmEC/YbqaWi78r9Q8p0dymtYHEMUUw1Y22mn8r38ZuWcGyQUIz6LN+N3d1gtviCE2heNL8rdd/wDxbMpJQwc9YLXbjpCFDAdFdgMmg+++WDe5wGZCx14xox0YTTDB94ydFPBtWs4mZ3LpbjuRtnaXO8xq5xMzvLnGpO8q30GF3WIQoYYKmpc44ucaucd5P0yWlLY99NFGgnfgPqqG3lEdhIcvqsZUOVF0MHEDoljLREzd2CuFqeMZO7FMGxsFowA6BTWeDbWmmB2H6rQoBCEIBVx7Q1gm4/XkpvdIEnKq4q+77IM5aTneRp8obk50seGa1xmhlbocKKaNkdranoBJZH3IwiRa8jeJjoQkkO67VaKue4N4ljOTW49Oam7wTEFWxQD+4dxVdck+q1RPDLR/luLdwc+H/SR6LKbqiAy0o/8A2OPdRa+12dwDyXsw1j7RvU6zey6O6b1DtZswR52msueY3pbYEUPw09+LYjvjfEI6F0k3u/wdLHRYNjQB6Lq2umJjNernedGOy2CHBbQSliTjRKbbbDEOwe6Nm87/AETG+o8mhv5jXg2vrJJoaT9RNrVusjaLEFqgMdlQK1WwNQWqIhu2qqJGLaLII8Ok1KxW+VDh3H8Kh1qO5Z4ZkVcHRgr1YruizBbsw4FbVhC++rVoQ/iOj1xS6w3dDJ9rLScZATrohokAB35q/wAVA+yBGTkksV6ltRgcWldOM9K6Aoks8C9YbvekdhotXtgcx1Cgg5gcCCJg0IKXG6PZxQ9nlILXjcQeomAt77WxuLhyqeyyR7w09VoMj1O5WaHV3unCbwl0JC0qqywdFjW7BXjn3Vq5o5y9rRO0Fuxv0JVEMrLfsUw7SX5AzPwkV6UP7VoacxgcF1z0q9qYw3UCWAqwRztUoZh6yWg1VItB2qLoiYAlQJqEFyIbZlUMbtdrgfpPq1NUounWiPIwYAzmdZ3YN6puud7RRbLKIjCw5riLZYnwXkHkciu+VVoszXiTgCFePLBwbIrD5gRvFQrdGF/uDofouhj+FYZ8pLe6pb4Rbm89FvyikWm0eUl3JNbD/hD2kQSMiWNNJDN7icAnNkuOFDqBM7TVKrfY22mI4Fx0ARMDFwbQDcJzPRPLRgtHjVs6F7vgbq8iS2fde2bxswukXPYf1tmOxd6JvZrAyGJMYB3PMotVgZEGjEYHDfjyOSfz+BdfI9q0RWyJAqRUEbQk9it3sdV1YWR/JuP6dhywTuBdhguOidKGa1ycMOomN9FK9fDhE3Qqg4t2cFZZ0INqJtMxtC9ERIYcN0I6hLNrfd6Zcluh32f9SGDvb9MUsG59oAUBGmqhfMHNrxyKDfbB5YbjxwTBqhQSVG0WyREKFrRXU3Nnm7d6rA+2x4x0G6o2NqeuAXQ3DcIgjSd5zzlzzKl9dhjd9iEKGGCsqk5ucauceJWlCFyQIQhAIQhBF+BXCQ7W6HENZVMj6g7l3qQ3z4e0yXw5TOI2rfGz6rNBv0e+wg7W1CsdfjMg48pfNJTZ4sOknN5THeits9kjxTITltkG9wFvIG9njOjuDQJNEieG/euhWG6rtEFkhUmrjtK3LlUZrVd0OJ5mg780pj+E2nyuI41T9CS2Dmm+ETm/stUDwrDHmJd2TtCvlRTZ7Gxgk1oCuQhZAhCEAhCEAhCEAhCEFcbBew8F4hUWIQhQCEIQCEIQCEIQCEI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585788"/>
            <a:ext cx="133350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676" name="AutoShape 11" descr="data:image/jpg;base64,/9j/4AAQSkZJRgABAQAAAQABAAD/2wCEAAkGBhQSEBQSEhQVFRQVFxQVFBcWFxUTFBcYFBQVFBQUFBYXHCYgFxolGRQUHy8gIycpLCwsFR4xNTAqNSYrLCkBCQoKDgwOFw8PGikcHB8pLCkpKSkpKikpKSkpLCkpKSkpKSksKSkpNSkpKSkpKSkpKSwpLCkpLCkpKTYsKSwuKf/AABEIAIEAjAMBIgACEQEDEQH/xAAbAAACAwEBAQAAAAAAAAAAAAAABQIDBAYBB//EADwQAAECAwQIAwYFAgcAAAAAAAEAAgMRIQQFMUESIlFhcYGRoQYysRNCcsHR8BRSYoLhsvEjM0NTkpOi/8QAFwEBAQEBAAAAAAAAAAAAAAAAAAECA//EAB0RAQEBAAIDAQEAAAAAAAAAAAABEQIxEiFBUSL/2gAMAwEAAhEDEQA/APuKEIQCFB8UDFUPtqDUhL3Wvj6Lz26uBihLTF3L0WkjM+qYGKFjhXh+bqPotbXAiYUHqEJLf18+zGgwjTMuU8FZNG233vDgjXdXYKn+EmieMq6kInjP0GCVsgTMzrHaay+Hfv8AktcGyk4T5fwt+MitULxcffhkdR6hN7FfEOL5TI7D8tq5+NZXNx0h8QmO6xPdomo0Tk4Yc08Zeh3aEoua9S/Uf5h3TdYsxAs9qtWjQY+iuiPkCdiUuMzM5pIAuJqUTkhQmtKlpL0PUF7NBIvXmkokrwlBIhSgWksO7MKthQUDj8QNHSylNcW+GIsR8RwmdIEcRIjom9rjkQYjRmJj5/e5J7HGm3nPnKRHZXjMI1NTy7rS0MEyAkM1IK2aG97RmuDZEHH5JO9gIkaheoSCqy6hkD5ZS2yJp0NOa6+zRtJgdtH91x7XTedzfmJd11V1tlCbP7qs8yq7yjy0W7Znosyz+IY2hFhOyrPrVXaSSeh67BVzVjSq3sQehS0DsKlANFcHIMxad6iVsJVUVswgoYEFWASCrKDxkLScGn3pj/yVz9oszoMQgj6EbRvXSXY3SjE5QxX4nig4hsz+8LfeF2sjNk4VyOYV8so5KHFmNXW2y8w4t+YVrIw2/e8Itnh2IwzbrDIjFY3Rooo7W+Ngd3xW++hpdGkcVV+ILqNm47sFSIjjhDhz+BbrNddoi0J0G7gGhOlW3XYtN4aTXF0sh95rrWtkJDALHdl1tgtk3E4nMlbVy5XWSnxHYdOFMYtryzSO6rzlKG/g0+jT8umyfYkLmL78PkTfDEwcW/eSvG/KrcHL3SXN2e8nw6HWaMiZOHB2fA9QmEC/YbqaWi78r9Q8p0dymtYHEMUUw1Y22mn8r38ZuWcGyQUIz6LN+N3d1gtviCE2heNL8rdd/wDxbMpJQwc9YLXbjpCFDAdFdgMmg+++WDe5wGZCx14xox0YTTDB94ydFPBtWs4mZ3LpbjuRtnaXO8xq5xMzvLnGpO8q30GF3WIQoYYKmpc44ucaucd5P0yWlLY99NFGgnfgPqqG3lEdhIcvqsZUOVF0MHEDoljLREzd2CuFqeMZO7FMGxsFowA6BTWeDbWmmB2H6rQoBCEIBVx7Q1gm4/XkpvdIEnKq4q+77IM5aTneRp8obk50seGa1xmhlbocKKaNkdranoBJZH3IwiRa8jeJjoQkkO67VaKue4N4ljOTW49Oam7wTEFWxQD+4dxVdck+q1RPDLR/luLdwc+H/SR6LKbqiAy0o/8A2OPdRa+12dwDyXsw1j7RvU6zey6O6b1DtZswR52msueY3pbYEUPw09+LYjvjfEI6F0k3u/wdLHRYNjQB6Lq2umJjNernedGOy2CHBbQSliTjRKbbbDEOwe6Nm87/AETG+o8mhv5jXg2vrJJoaT9RNrVusjaLEFqgMdlQK1WwNQWqIhu2qqJGLaLII8Ok1KxW+VDh3H8Kh1qO5Z4ZkVcHRgr1YruizBbsw4FbVhC++rVoQ/iOj1xS6w3dDJ9rLScZATrohokAB35q/wAVA+yBGTkksV6ltRgcWldOM9K6Aoks8C9YbvekdhotXtgcx1Cgg5gcCCJg0IKXG6PZxQ9nlILXjcQeomAt77WxuLhyqeyyR7w09VoMj1O5WaHV3unCbwl0JC0qqywdFjW7BXjn3Vq5o5y9rRO0Fuxv0JVEMrLfsUw7SX5AzPwkV6UP7VoacxgcF1z0q9qYw3UCWAqwRztUoZh6yWg1VItB2qLoiYAlQJqEFyIbZlUMbtdrgfpPq1NUounWiPIwYAzmdZ3YN6puud7RRbLKIjCw5riLZYnwXkHkciu+VVoszXiTgCFePLBwbIrD5gRvFQrdGF/uDofouhj+FYZ8pLe6pb4Rbm89FvyikWm0eUl3JNbD/hD2kQSMiWNNJDN7icAnNkuOFDqBM7TVKrfY22mI4Fx0ARMDFwbQDcJzPRPLRgtHjVs6F7vgbq8iS2fde2bxswukXPYf1tmOxd6JvZrAyGJMYB3PMotVgZEGjEYHDfjyOSfz+BdfI9q0RWyJAqRUEbQk9it3sdV1YWR/JuP6dhywTuBdhguOidKGa1ycMOomN9FK9fDhE3Qqg4t2cFZZ0INqJtMxtC9ERIYcN0I6hLNrfd6Zcluh32f9SGDvb9MUsG59oAUBGmqhfMHNrxyKDfbB5YbjxwTBqhQSVG0WyREKFrRXU3Nnm7d6rA+2x4x0G6o2NqeuAXQ3DcIgjSd5zzlzzKl9dhjd9iEKGGCsqk5ucauceJWlCFyQIQhAIQhBF+BXCQ7W6HENZVMj6g7l3qQ3z4e0yXw5TOI2rfGz6rNBv0e+wg7W1CsdfjMg48pfNJTZ4sOknN5THeits9kjxTITltkG9wFvIG9njOjuDQJNEieG/euhWG6rtEFkhUmrjtK3LlUZrVd0OJ5mg780pj+E2nyuI41T9CS2Dmm+ETm/stUDwrDHmJd2TtCvlRTZ7Gxgk1oCuQhZAhCEAhCEAhCEAhCEFcbBew8F4hUWIQhQCEIQCEIQCEIQCEI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585788"/>
            <a:ext cx="133350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677" name="AutoShape 13" descr="data:image/jpg;base64,/9j/4AAQSkZJRgABAQAAAQABAAD/2wCEAAkGBhQSEBQSEhQVFRQVFxQVFBcWFxUTFBcYFBQVFBQUFBYXHCYgFxolGRQUHy8gIycpLCwsFR4xNTAqNSYrLCkBCQoKDgwOFw8PGikcHB8pLCkpKSkpKikpKSkpLCkpKSkpKSksKSkpNSkpKSkpKSkpKSwpLCkpLCkpKTYsKSwuKf/AABEIAIEAjAMBIgACEQEDEQH/xAAbAAACAwEBAQAAAAAAAAAAAAAABQIDBAYBB//EADwQAAECAwQIAwYFAgcAAAAAAAEAAgMRIQQFMUESIlFhcYGRoQYysRNCcsHR8BRSYoLhsvEjM0NTkpOi/8QAFwEBAQEBAAAAAAAAAAAAAAAAAAECA//EAB0RAQEBAAIDAQEAAAAAAAAAAAABEQIxEiFBUSL/2gAMAwEAAhEDEQA/APuKEIQCFB8UDFUPtqDUhL3Wvj6Lz26uBihLTF3L0WkjM+qYGKFjhXh+bqPotbXAiYUHqEJLf18+zGgwjTMuU8FZNG233vDgjXdXYKn+EmieMq6kInjP0GCVsgTMzrHaay+Hfv8AktcGyk4T5fwt+MitULxcffhkdR6hN7FfEOL5TI7D8tq5+NZXNx0h8QmO6xPdomo0Tk4Yc08Zeh3aEoua9S/Uf5h3TdYsxAs9qtWjQY+iuiPkCdiUuMzM5pIAuJqUTkhQmtKlpL0PUF7NBIvXmkokrwlBIhSgWksO7MKthQUDj8QNHSylNcW+GIsR8RwmdIEcRIjom9rjkQYjRmJj5/e5J7HGm3nPnKRHZXjMI1NTy7rS0MEyAkM1IK2aG97RmuDZEHH5JO9gIkaheoSCqy6hkD5ZS2yJp0NOa6+zRtJgdtH91x7XTedzfmJd11V1tlCbP7qs8yq7yjy0W7Znosyz+IY2hFhOyrPrVXaSSeh67BVzVjSq3sQehS0DsKlANFcHIMxad6iVsJVUVswgoYEFWASCrKDxkLScGn3pj/yVz9oszoMQgj6EbRvXSXY3SjE5QxX4nig4hsz+8LfeF2sjNk4VyOYV8so5KHFmNXW2y8w4t+YVrIw2/e8Itnh2IwzbrDIjFY3Rooo7W+Ngd3xW++hpdGkcVV+ILqNm47sFSIjjhDhz+BbrNddoi0J0G7gGhOlW3XYtN4aTXF0sh95rrWtkJDALHdl1tgtk3E4nMlbVy5XWSnxHYdOFMYtryzSO6rzlKG/g0+jT8umyfYkLmL78PkTfDEwcW/eSvG/KrcHL3SXN2e8nw6HWaMiZOHB2fA9QmEC/YbqaWi78r9Q8p0dymtYHEMUUw1Y22mn8r38ZuWcGyQUIz6LN+N3d1gtviCE2heNL8rdd/wDxbMpJQwc9YLXbjpCFDAdFdgMmg+++WDe5wGZCx14xox0YTTDB94ydFPBtWs4mZ3LpbjuRtnaXO8xq5xMzvLnGpO8q30GF3WIQoYYKmpc44ucaucd5P0yWlLY99NFGgnfgPqqG3lEdhIcvqsZUOVF0MHEDoljLREzd2CuFqeMZO7FMGxsFowA6BTWeDbWmmB2H6rQoBCEIBVx7Q1gm4/XkpvdIEnKq4q+77IM5aTneRp8obk50seGa1xmhlbocKKaNkdranoBJZH3IwiRa8jeJjoQkkO67VaKue4N4ljOTW49Oam7wTEFWxQD+4dxVdck+q1RPDLR/luLdwc+H/SR6LKbqiAy0o/8A2OPdRa+12dwDyXsw1j7RvU6zey6O6b1DtZswR52msueY3pbYEUPw09+LYjvjfEI6F0k3u/wdLHRYNjQB6Lq2umJjNernedGOy2CHBbQSliTjRKbbbDEOwe6Nm87/AETG+o8mhv5jXg2vrJJoaT9RNrVusjaLEFqgMdlQK1WwNQWqIhu2qqJGLaLII8Ok1KxW+VDh3H8Kh1qO5Z4ZkVcHRgr1YruizBbsw4FbVhC++rVoQ/iOj1xS6w3dDJ9rLScZATrohokAB35q/wAVA+yBGTkksV6ltRgcWldOM9K6Aoks8C9YbvekdhotXtgcx1Cgg5gcCCJg0IKXG6PZxQ9nlILXjcQeomAt77WxuLhyqeyyR7w09VoMj1O5WaHV3unCbwl0JC0qqywdFjW7BXjn3Vq5o5y9rRO0Fuxv0JVEMrLfsUw7SX5AzPwkV6UP7VoacxgcF1z0q9qYw3UCWAqwRztUoZh6yWg1VItB2qLoiYAlQJqEFyIbZlUMbtdrgfpPq1NUounWiPIwYAzmdZ3YN6puud7RRbLKIjCw5riLZYnwXkHkciu+VVoszXiTgCFePLBwbIrD5gRvFQrdGF/uDofouhj+FYZ8pLe6pb4Rbm89FvyikWm0eUl3JNbD/hD2kQSMiWNNJDN7icAnNkuOFDqBM7TVKrfY22mI4Fx0ARMDFwbQDcJzPRPLRgtHjVs6F7vgbq8iS2fde2bxswukXPYf1tmOxd6JvZrAyGJMYB3PMotVgZEGjEYHDfjyOSfz+BdfI9q0RWyJAqRUEbQk9it3sdV1YWR/JuP6dhywTuBdhguOidKGa1ycMOomN9FK9fDhE3Qqg4t2cFZZ0INqJtMxtC9ERIYcN0I6hLNrfd6Zcluh32f9SGDvb9MUsG59oAUBGmqhfMHNrxyKDfbB5YbjxwTBqhQSVG0WyREKFrRXU3Nnm7d6rA+2x4x0G6o2NqeuAXQ3DcIgjSd5zzlzzKl9dhjd9iEKGGCsqk5ucauceJWlCFyQIQhAIQhBF+BXCQ7W6HENZVMj6g7l3qQ3z4e0yXw5TOI2rfGz6rNBv0e+wg7W1CsdfjMg48pfNJTZ4sOknN5THeits9kjxTITltkG9wFvIG9njOjuDQJNEieG/euhWG6rtEFkhUmrjtK3LlUZrVd0OJ5mg780pj+E2nyuI41T9CS2Dmm+ETm/stUDwrDHmJd2TtCvlRTZ7Gxgk1oCuQhZAhCEAhCEAhCEAhCEFcbBew8F4hUWIQhQCEIQCEIQCEIQCEI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585788"/>
            <a:ext cx="133350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35" name="Picture 15" descr="http://img.directindustry.it/images_di/photo-g/lente-sferica-373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3388880" cy="3115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ttangolo con angoli arrotondati 2"/>
          <p:cNvSpPr/>
          <p:nvPr/>
        </p:nvSpPr>
        <p:spPr>
          <a:xfrm>
            <a:off x="1907704" y="3212976"/>
            <a:ext cx="5256584" cy="76574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679" name="Rettangolo 6"/>
          <p:cNvSpPr>
            <a:spLocks noChangeArrowheads="1"/>
          </p:cNvSpPr>
          <p:nvPr/>
        </p:nvSpPr>
        <p:spPr bwMode="auto">
          <a:xfrm>
            <a:off x="2195736" y="3356992"/>
            <a:ext cx="5399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latin typeface="Trebuchet MS" panose="020B0603020202020204" pitchFamily="34" charset="0"/>
              </a:rPr>
              <a:t>Lenti sferiche e lenti cilindriche </a:t>
            </a:r>
            <a:endParaRPr lang="it-IT" altLang="it-IT" sz="240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5770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4"/>
          <p:cNvSpPr>
            <a:spLocks noGrp="1"/>
          </p:cNvSpPr>
          <p:nvPr>
            <p:ph type="title"/>
          </p:nvPr>
        </p:nvSpPr>
        <p:spPr>
          <a:xfrm>
            <a:off x="179388" y="6921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0000"/>
                </a:solidFill>
                <a:latin typeface="+mn-lt"/>
              </a:rPr>
              <a:t>Lenti Sferiche</a:t>
            </a:r>
            <a:br>
              <a:rPr lang="it-IT" sz="4000" b="1" dirty="0">
                <a:solidFill>
                  <a:srgbClr val="FF0000"/>
                </a:solidFill>
                <a:latin typeface="+mn-lt"/>
              </a:rPr>
            </a:br>
            <a:r>
              <a:rPr lang="it-IT" sz="2800" dirty="0">
                <a:latin typeface="+mn-lt"/>
              </a:rPr>
              <a:t/>
            </a:r>
            <a:br>
              <a:rPr lang="it-IT" sz="2800" dirty="0">
                <a:latin typeface="+mn-lt"/>
              </a:rPr>
            </a:br>
            <a:endParaRPr lang="it-IT" sz="2800" dirty="0">
              <a:latin typeface="+mn-lt"/>
            </a:endParaRPr>
          </a:p>
        </p:txBody>
      </p:sp>
      <p:sp>
        <p:nvSpPr>
          <p:cNvPr id="29699" name="Rettangolo 3"/>
          <p:cNvSpPr>
            <a:spLocks noChangeArrowheads="1"/>
          </p:cNvSpPr>
          <p:nvPr/>
        </p:nvSpPr>
        <p:spPr bwMode="auto">
          <a:xfrm>
            <a:off x="1116013" y="5013325"/>
            <a:ext cx="73437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>
                <a:latin typeface="Trebuchet MS" panose="020B0603020202020204" pitchFamily="34" charset="0"/>
              </a:rPr>
              <a:t>tutti i meridiani hanno la stessa curvatura</a:t>
            </a:r>
            <a:r>
              <a:rPr lang="it-IT" altLang="it-IT" sz="2800">
                <a:latin typeface="Trebuchet MS" panose="020B0603020202020204" pitchFamily="34" charset="0"/>
              </a:rPr>
              <a:t> </a:t>
            </a:r>
            <a:r>
              <a:rPr lang="it-IT" altLang="it-IT" sz="2400">
                <a:latin typeface="Trebuchet MS" panose="020B0603020202020204" pitchFamily="34" charset="0"/>
              </a:rPr>
              <a:t>(la superficie della lente fa parte di una sfera)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>
              <a:latin typeface="Trebuchet MS" panose="020B0603020202020204" pitchFamily="34" charset="0"/>
            </a:endParaRPr>
          </a:p>
        </p:txBody>
      </p:sp>
      <p:pic>
        <p:nvPicPr>
          <p:cNvPr id="29700" name="Picture 2" descr="http://www.acquariofiliaemicroscopia.it/L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6250" r="12500" b="16667"/>
          <a:stretch>
            <a:fillRect/>
          </a:stretch>
        </p:blipFill>
        <p:spPr bwMode="auto">
          <a:xfrm>
            <a:off x="2449513" y="1484313"/>
            <a:ext cx="39227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Galleria di disegni esplicativi: disegno 1, tipi di lenti; disegno 2, andamento dei raggi luminosi in una lente convergente e in una diverg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59050"/>
            <a:ext cx="60674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4"/>
          <p:cNvSpPr>
            <a:spLocks noGrp="1"/>
          </p:cNvSpPr>
          <p:nvPr>
            <p:ph type="title"/>
          </p:nvPr>
        </p:nvSpPr>
        <p:spPr>
          <a:xfrm>
            <a:off x="179388" y="8461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800" b="1" dirty="0">
                <a:latin typeface="+mn-lt"/>
              </a:rPr>
              <a:t>Lenti Sferiche</a:t>
            </a:r>
            <a:br>
              <a:rPr lang="it-IT" sz="2800" b="1" dirty="0">
                <a:latin typeface="+mn-lt"/>
              </a:rPr>
            </a:br>
            <a:r>
              <a:rPr lang="it-IT" sz="2800" dirty="0">
                <a:latin typeface="+mn-lt"/>
              </a:rPr>
              <a:t/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bi convesse – piano convesse - concavo convesse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bi concave – piano concave – convesse concave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499350" cy="1143000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Diottro convesso convergente </a:t>
            </a:r>
            <a:endParaRPr lang="it-IT" altLang="it-IT"/>
          </a:p>
        </p:txBody>
      </p:sp>
      <p:sp>
        <p:nvSpPr>
          <p:cNvPr id="31747" name="Segnaposto testo 2"/>
          <p:cNvSpPr>
            <a:spLocks noGrp="1"/>
          </p:cNvSpPr>
          <p:nvPr>
            <p:ph type="body" idx="1"/>
          </p:nvPr>
        </p:nvSpPr>
        <p:spPr>
          <a:xfrm>
            <a:off x="1000125" y="1420813"/>
            <a:ext cx="7572375" cy="639762"/>
          </a:xfrm>
        </p:spPr>
        <p:txBody>
          <a:bodyPr/>
          <a:lstStyle/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algn="ctr" eaLnBrk="1" hangingPunct="1"/>
            <a:r>
              <a:rPr lang="it-IT" altLang="it-IT" b="0" dirty="0">
                <a:solidFill>
                  <a:schemeClr val="tx1"/>
                </a:solidFill>
              </a:rPr>
              <a:t>I raggi luminosi paralleli vengono rifratti da una lente convergente in un fuoco (F) reale</a:t>
            </a:r>
          </a:p>
        </p:txBody>
      </p:sp>
      <p:sp>
        <p:nvSpPr>
          <p:cNvPr id="31748" name="Rettangolo 10"/>
          <p:cNvSpPr>
            <a:spLocks noChangeArrowheads="1"/>
          </p:cNvSpPr>
          <p:nvPr/>
        </p:nvSpPr>
        <p:spPr bwMode="auto">
          <a:xfrm>
            <a:off x="1979613" y="5848350"/>
            <a:ext cx="5299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Immagine: reale e capovolta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5029200" y="642938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	</a:t>
            </a:r>
            <a:endParaRPr lang="it-IT" sz="44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 bwMode="auto">
          <a:xfrm>
            <a:off x="571500" y="503238"/>
            <a:ext cx="75723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it-IT" sz="3600" b="1" dirty="0">
                <a:solidFill>
                  <a:srgbClr val="FF0000"/>
                </a:solidFill>
                <a:latin typeface="Calibri" pitchFamily="34" charset="0"/>
              </a:rPr>
              <a:t>Lenti sferiche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51" name="Picture 2" descr="Clicca per vedere la simulazi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54991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04813-F2A1-4379-BD01-01F30F8FE6C5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testo 4"/>
          <p:cNvSpPr>
            <a:spLocks noGrp="1"/>
          </p:cNvSpPr>
          <p:nvPr>
            <p:ph type="body" idx="1"/>
          </p:nvPr>
        </p:nvSpPr>
        <p:spPr>
          <a:xfrm>
            <a:off x="1116013" y="5557838"/>
            <a:ext cx="6805612" cy="750887"/>
          </a:xfrm>
        </p:spPr>
        <p:txBody>
          <a:bodyPr/>
          <a:lstStyle/>
          <a:p>
            <a:pPr algn="ctr" eaLnBrk="1" hangingPunct="1"/>
            <a:r>
              <a:rPr lang="it-IT" altLang="it-IT" b="0" dirty="0">
                <a:solidFill>
                  <a:schemeClr val="tx1"/>
                </a:solidFill>
              </a:rPr>
              <a:t>Immagine: virtuale e diritta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211138" y="414338"/>
            <a:ext cx="7097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	Diottro concavo divergente</a:t>
            </a:r>
            <a:endParaRPr lang="it-IT" sz="440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 bwMode="auto">
          <a:xfrm>
            <a:off x="571500" y="503238"/>
            <a:ext cx="75723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it-IT" sz="3600" b="1" dirty="0">
                <a:solidFill>
                  <a:srgbClr val="FF0000"/>
                </a:solidFill>
                <a:latin typeface="Calibri" pitchFamily="34" charset="0"/>
              </a:rPr>
              <a:t>Lenti sferiche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it-IT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773" name="Picture 2" descr="Clicca per vedere la simulazi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01900"/>
            <a:ext cx="65532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04813-F2A1-4379-BD01-01F30F8FE6C5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3"/>
          <p:cNvSpPr>
            <a:spLocks noGrp="1"/>
          </p:cNvSpPr>
          <p:nvPr>
            <p:ph type="title" idx="4294967295"/>
          </p:nvPr>
        </p:nvSpPr>
        <p:spPr>
          <a:xfrm>
            <a:off x="519113" y="48577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/>
              <a:t>Lente cilindrica: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sistema ottico in cui la curvatura </a:t>
            </a:r>
            <a:br>
              <a:rPr lang="it-IT" dirty="0"/>
            </a:br>
            <a:r>
              <a:rPr lang="it-IT" dirty="0"/>
              <a:t>è differente nei vari meridiani</a:t>
            </a:r>
            <a:br>
              <a:rPr lang="it-IT" dirty="0"/>
            </a:br>
            <a:endParaRPr lang="it-IT" dirty="0"/>
          </a:p>
        </p:txBody>
      </p:sp>
      <p:pic>
        <p:nvPicPr>
          <p:cNvPr id="92163" name="Picture 2" descr="http://www.acquariofiliaemicroscopia.it/L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6250" r="12500" b="16667"/>
          <a:stretch>
            <a:fillRect/>
          </a:stretch>
        </p:blipFill>
        <p:spPr bwMode="auto">
          <a:xfrm>
            <a:off x="2268538" y="908050"/>
            <a:ext cx="39211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 flipH="1" flipV="1">
            <a:off x="2268538" y="692150"/>
            <a:ext cx="4822825" cy="2809875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2411413" y="404813"/>
            <a:ext cx="3716337" cy="2655887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522EA-BD6D-4515-ABC0-AB7FFA209AC7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45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olo 3"/>
          <p:cNvSpPr>
            <a:spLocks noGrp="1"/>
          </p:cNvSpPr>
          <p:nvPr>
            <p:ph type="title" idx="4294967295"/>
          </p:nvPr>
        </p:nvSpPr>
        <p:spPr>
          <a:xfrm>
            <a:off x="806450" y="48577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/>
              <a:t>Lente cilindrica 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sistema ottico in cui la curvatura </a:t>
            </a:r>
            <a:br>
              <a:rPr lang="it-IT" dirty="0"/>
            </a:br>
            <a:r>
              <a:rPr lang="it-IT" dirty="0"/>
              <a:t>è differente nei vari meridiani</a:t>
            </a:r>
            <a:br>
              <a:rPr lang="it-IT" dirty="0"/>
            </a:br>
            <a:endParaRPr lang="it-IT" dirty="0"/>
          </a:p>
        </p:txBody>
      </p:sp>
      <p:pic>
        <p:nvPicPr>
          <p:cNvPr id="93187" name="Picture 4" descr="http://digilander.libero.it/basecinque/geosolid/pall198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9275" y="785813"/>
            <a:ext cx="3014663" cy="3071812"/>
          </a:xfrm>
        </p:spPr>
      </p:pic>
      <p:pic>
        <p:nvPicPr>
          <p:cNvPr id="93188" name="Picture 2" descr="http://www.leggievai.it/wp-content/photos/palla_da_rugby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6100" y="714375"/>
            <a:ext cx="4038600" cy="3028950"/>
          </a:xfrm>
        </p:spPr>
      </p:pic>
      <p:sp>
        <p:nvSpPr>
          <p:cNvPr id="5" name="Freccia circolare in giù 4"/>
          <p:cNvSpPr/>
          <p:nvPr/>
        </p:nvSpPr>
        <p:spPr>
          <a:xfrm>
            <a:off x="4859338" y="571500"/>
            <a:ext cx="3571875" cy="85725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Freccia circolare a destra 5"/>
          <p:cNvSpPr/>
          <p:nvPr/>
        </p:nvSpPr>
        <p:spPr>
          <a:xfrm>
            <a:off x="5867400" y="1071563"/>
            <a:ext cx="714375" cy="2071687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522EA-BD6D-4515-ABC0-AB7FFA209AC7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129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5"/>
          <p:cNvGraphicFramePr>
            <a:graphicFrameLocks noChangeAspect="1"/>
          </p:cNvGraphicFramePr>
          <p:nvPr/>
        </p:nvGraphicFramePr>
        <p:xfrm>
          <a:off x="3200400" y="1628775"/>
          <a:ext cx="2586038" cy="4038600"/>
        </p:xfrm>
        <a:graphic>
          <a:graphicData uri="http://schemas.openxmlformats.org/presentationml/2006/ole">
            <p:oleObj spid="_x0000_s109574" name="Immagine bitmap" r:id="rId3" imgW="1781424" imgH="2781688" progId="PBrush">
              <p:embed/>
            </p:oleObj>
          </a:graphicData>
        </a:graphic>
      </p:graphicFrame>
      <p:sp>
        <p:nvSpPr>
          <p:cNvPr id="94211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B0246-89DC-45F2-A655-187456746205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59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8229600" cy="18621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/>
              <a:t>Lente cilindrica 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sistema ottico in cui i due meridiani </a:t>
            </a:r>
            <a:br>
              <a:rPr lang="it-IT" dirty="0"/>
            </a:br>
            <a:r>
              <a:rPr lang="it-IT" dirty="0"/>
              <a:t>principali hanno una differente curvatura</a:t>
            </a: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2071688" y="2786063"/>
          <a:ext cx="3643312" cy="3630612"/>
        </p:xfrm>
        <a:graphic>
          <a:graphicData uri="http://schemas.openxmlformats.org/presentationml/2006/ole">
            <p:oleObj spid="_x0000_s110598" name="Immagine bitmap" r:id="rId3" imgW="2723810" imgH="2715004" progId="PBrush">
              <p:embed/>
            </p:oleObj>
          </a:graphicData>
        </a:graphic>
      </p:graphicFrame>
      <p:sp>
        <p:nvSpPr>
          <p:cNvPr id="7" name="Freccia a sinistra 6"/>
          <p:cNvSpPr/>
          <p:nvPr/>
        </p:nvSpPr>
        <p:spPr>
          <a:xfrm>
            <a:off x="5929313" y="4357688"/>
            <a:ext cx="928687" cy="2143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B0246-89DC-45F2-A655-187456746205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38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38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altLang="it-IT" dirty="0"/>
          </a:p>
          <a:p>
            <a:r>
              <a:rPr lang="it-IT" altLang="it-IT" dirty="0"/>
              <a:t>Ricevimento su appuntamento </a:t>
            </a:r>
          </a:p>
          <a:p>
            <a:pPr lvl="2"/>
            <a:r>
              <a:rPr lang="it-IT" altLang="it-IT" dirty="0"/>
              <a:t>Scrivere una mail: carlo.cagini@unipg.it 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16387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 altLang="it-IT" dirty="0"/>
          </a:p>
          <a:p>
            <a:r>
              <a:rPr lang="it-IT" altLang="it-IT" dirty="0"/>
              <a:t>Tesi di laurea: </a:t>
            </a:r>
          </a:p>
          <a:p>
            <a:pPr lvl="1"/>
            <a:r>
              <a:rPr lang="it-IT" altLang="it-IT" dirty="0"/>
              <a:t>da richiedere almeno 1 anno prima</a:t>
            </a:r>
          </a:p>
          <a:p>
            <a:pPr lvl="1"/>
            <a:r>
              <a:rPr lang="it-IT" altLang="it-IT" dirty="0"/>
              <a:t>Frequenza obbligatoria 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30238"/>
            <a:ext cx="8229600" cy="1862137"/>
          </a:xfrm>
        </p:spPr>
        <p:txBody>
          <a:bodyPr/>
          <a:lstStyle/>
          <a:p>
            <a:pPr eaLnBrk="1" hangingPunct="1"/>
            <a:r>
              <a:rPr lang="it-IT" b="1" dirty="0"/>
              <a:t>Lente cilindrica </a:t>
            </a:r>
            <a:r>
              <a:rPr lang="it-IT" altLang="it-IT" dirty="0"/>
              <a:t>:</a:t>
            </a:r>
            <a:br>
              <a:rPr lang="it-IT" altLang="it-IT" dirty="0"/>
            </a:br>
            <a:r>
              <a:rPr lang="it-IT" altLang="it-IT" sz="2800" dirty="0"/>
              <a:t>i raggi luminosi non vanno a fuoco in un unico punto immagine ma formano una o più linee focali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071688" y="2786063"/>
          <a:ext cx="3643312" cy="3630612"/>
        </p:xfrm>
        <a:graphic>
          <a:graphicData uri="http://schemas.openxmlformats.org/presentationml/2006/ole">
            <p:oleObj spid="_x0000_s111622" name="Immagine bitmap" r:id="rId3" imgW="2723810" imgH="2715004" progId="PBrush">
              <p:embed/>
            </p:oleObj>
          </a:graphicData>
        </a:graphic>
      </p:graphicFrame>
      <p:sp>
        <p:nvSpPr>
          <p:cNvPr id="7" name="Freccia a sinistra 6"/>
          <p:cNvSpPr/>
          <p:nvPr/>
        </p:nvSpPr>
        <p:spPr>
          <a:xfrm>
            <a:off x="5929313" y="4357688"/>
            <a:ext cx="928687" cy="2143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B0246-89DC-45F2-A655-187456746205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992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graphicFrame>
        <p:nvGraphicFramePr>
          <p:cNvPr id="97283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95525" y="2933700"/>
          <a:ext cx="3705225" cy="2943225"/>
        </p:xfrm>
        <a:graphic>
          <a:graphicData uri="http://schemas.openxmlformats.org/presentationml/2006/ole">
            <p:oleObj spid="_x0000_s112646" name="Immagine bitmap" r:id="rId3" imgW="3704762" imgH="2943636" progId="PBrush">
              <p:embed/>
            </p:oleObj>
          </a:graphicData>
        </a:graphic>
      </p:graphicFrame>
      <p:sp>
        <p:nvSpPr>
          <p:cNvPr id="6" name="Ovale 5"/>
          <p:cNvSpPr/>
          <p:nvPr/>
        </p:nvSpPr>
        <p:spPr>
          <a:xfrm>
            <a:off x="1643042" y="3571876"/>
            <a:ext cx="1714512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B0246-89DC-45F2-A655-187456746205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271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rifrazione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57488" y="1857375"/>
            <a:ext cx="3671887" cy="2422525"/>
          </a:xfrm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95288" y="4603750"/>
            <a:ext cx="84629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</a:rPr>
              <a:t>Inverso della distanza focale espresso in metri (D = 1/d)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latin typeface="Calibri" panose="020F0502020204030204" pitchFamily="34" charset="0"/>
              </a:rPr>
              <a:t>Lente di 1 D</a:t>
            </a:r>
            <a:r>
              <a:rPr lang="it-IT" altLang="it-IT" sz="2400" dirty="0">
                <a:latin typeface="Calibri" panose="020F0502020204030204" pitchFamily="34" charset="0"/>
              </a:rPr>
              <a:t>:	lente che ha il fuoco alla distanza di un metro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dirty="0">
              <a:latin typeface="Calibri" panose="020F0502020204030204" pitchFamily="34" charset="0"/>
            </a:endParaRPr>
          </a:p>
        </p:txBody>
      </p:sp>
      <p:sp>
        <p:nvSpPr>
          <p:cNvPr id="33796" name="Rettangolo 3"/>
          <p:cNvSpPr>
            <a:spLocks noChangeArrowheads="1"/>
          </p:cNvSpPr>
          <p:nvPr/>
        </p:nvSpPr>
        <p:spPr bwMode="auto">
          <a:xfrm>
            <a:off x="755576" y="588962"/>
            <a:ext cx="7358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Diottria (D)</a:t>
            </a:r>
            <a:endParaRPr lang="it-IT" altLang="it-IT" sz="32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dirty="0">
                <a:latin typeface="Calibri" panose="020F0502020204030204" pitchFamily="34" charset="0"/>
              </a:rPr>
              <a:t>è il </a:t>
            </a:r>
            <a:r>
              <a:rPr lang="it-IT" altLang="it-IT" sz="3200" b="1" i="1" dirty="0">
                <a:latin typeface="Calibri" panose="020F0502020204030204" pitchFamily="34" charset="0"/>
              </a:rPr>
              <a:t>potere </a:t>
            </a:r>
            <a:r>
              <a:rPr lang="it-IT" altLang="it-IT" sz="3200" dirty="0">
                <a:latin typeface="Calibri" panose="020F0502020204030204" pitchFamily="34" charset="0"/>
              </a:rPr>
              <a:t>di una lente</a:t>
            </a:r>
            <a:endParaRPr lang="it-IT" altLang="it-IT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620713"/>
            <a:ext cx="8382000" cy="53990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it-IT" altLang="it-IT"/>
              <a:t>Il potere refrattivo di una lente è inversamente proporzionale alla sua distanza focale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it-IT" altLang="it-IT"/>
          </a:p>
          <a:p>
            <a:pPr algn="ctr" eaLnBrk="1" hangingPunct="1">
              <a:buFontTx/>
              <a:buNone/>
            </a:pPr>
            <a:endParaRPr lang="it-IT" altLang="it-IT"/>
          </a:p>
          <a:p>
            <a:pPr eaLnBrk="1" hangingPunct="1">
              <a:buFontTx/>
              <a:buNone/>
            </a:pPr>
            <a:r>
              <a:rPr lang="it-IT" altLang="it-IT"/>
              <a:t>	Distanza focale 			Potere refrattivo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/>
              <a:t>		1 m.					1 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/>
              <a:t>		50 cm.					2 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/>
              <a:t>		33 cm.					3 D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06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69"/>
          <a:stretch>
            <a:fillRect/>
          </a:stretch>
        </p:blipFill>
        <p:spPr>
          <a:xfrm>
            <a:off x="1042988" y="363538"/>
            <a:ext cx="2951162" cy="2705100"/>
          </a:xfrm>
        </p:spPr>
      </p:pic>
      <p:sp>
        <p:nvSpPr>
          <p:cNvPr id="5" name="Rettangolo 4"/>
          <p:cNvSpPr/>
          <p:nvPr/>
        </p:nvSpPr>
        <p:spPr>
          <a:xfrm>
            <a:off x="900113" y="4616450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egnaposto contenuto 5"/>
          <p:cNvSpPr txBox="1">
            <a:spLocks/>
          </p:cNvSpPr>
          <p:nvPr/>
        </p:nvSpPr>
        <p:spPr>
          <a:xfrm>
            <a:off x="601663" y="1443038"/>
            <a:ext cx="4330700" cy="49387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it-IT" sz="2600" b="1" dirty="0">
              <a:solidFill>
                <a:schemeClr val="tx1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it-IT" sz="2600" b="1" dirty="0">
              <a:solidFill>
                <a:schemeClr val="tx1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it-IT" sz="2600" b="1" dirty="0">
              <a:solidFill>
                <a:schemeClr val="tx1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it-IT" sz="2600" b="1" dirty="0">
              <a:solidFill>
                <a:schemeClr val="tx1"/>
              </a:solidFill>
              <a:latin typeface="+mn-lt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it-IT" sz="2400" b="1" dirty="0">
                <a:solidFill>
                  <a:schemeClr val="tx1"/>
                </a:solidFill>
                <a:latin typeface="+mn-lt"/>
              </a:rPr>
              <a:t>Lunghezza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: circa 25 mm</a:t>
            </a:r>
          </a:p>
          <a:p>
            <a:pPr marL="274320" indent="-27432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it-IT" sz="2400" b="1" dirty="0">
                <a:solidFill>
                  <a:schemeClr val="tx1"/>
                </a:solidFill>
                <a:latin typeface="+mn-lt"/>
              </a:rPr>
              <a:t>Potere refrattivo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: 60 D</a:t>
            </a:r>
          </a:p>
          <a:p>
            <a:pPr marL="548640" lvl="1" indent="-274320" eaLnBrk="1" fontAlgn="auto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it-IT" sz="2300" dirty="0">
                <a:solidFill>
                  <a:schemeClr val="tx2"/>
                </a:solidFill>
                <a:latin typeface="+mn-lt"/>
              </a:rPr>
              <a:t>cornea 40 D</a:t>
            </a:r>
          </a:p>
          <a:p>
            <a:pPr marL="548640" lvl="1" indent="-274320" eaLnBrk="1" fontAlgn="auto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it-IT" sz="2300" dirty="0">
                <a:solidFill>
                  <a:schemeClr val="tx2"/>
                </a:solidFill>
                <a:latin typeface="+mn-lt"/>
              </a:rPr>
              <a:t>cristallino 20 D</a:t>
            </a:r>
            <a:br>
              <a:rPr lang="it-IT" sz="2300" dirty="0">
                <a:solidFill>
                  <a:schemeClr val="tx2"/>
                </a:solidFill>
                <a:latin typeface="+mn-lt"/>
              </a:rPr>
            </a:br>
            <a:endParaRPr lang="it-IT" sz="23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845" name="Rettangolo 6"/>
          <p:cNvSpPr>
            <a:spLocks noChangeArrowheads="1"/>
          </p:cNvSpPr>
          <p:nvPr/>
        </p:nvSpPr>
        <p:spPr bwMode="auto">
          <a:xfrm>
            <a:off x="4494213" y="1209675"/>
            <a:ext cx="3822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4000" b="1">
                <a:latin typeface="Trebuchet MS" panose="020B0603020202020204" pitchFamily="34" charset="0"/>
              </a:rPr>
              <a:t>Diottro oculare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06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69"/>
          <a:stretch>
            <a:fillRect/>
          </a:stretch>
        </p:blipFill>
        <p:spPr>
          <a:xfrm>
            <a:off x="1042988" y="363538"/>
            <a:ext cx="2951162" cy="2705100"/>
          </a:xfrm>
        </p:spPr>
      </p:pic>
      <p:sp>
        <p:nvSpPr>
          <p:cNvPr id="36867" name="Segnaposto testo 4"/>
          <p:cNvSpPr>
            <a:spLocks noGrp="1"/>
          </p:cNvSpPr>
          <p:nvPr>
            <p:ph sz="quarter" idx="2"/>
          </p:nvPr>
        </p:nvSpPr>
        <p:spPr>
          <a:xfrm>
            <a:off x="4778375" y="1444625"/>
            <a:ext cx="4041775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it-IT" altLang="it-IT" sz="2400"/>
          </a:p>
          <a:p>
            <a:pPr eaLnBrk="1" hangingPunct="1">
              <a:lnSpc>
                <a:spcPct val="150000"/>
              </a:lnSpc>
            </a:pPr>
            <a:endParaRPr lang="it-IT" altLang="it-IT" sz="2400"/>
          </a:p>
          <a:p>
            <a:pPr eaLnBrk="1" hangingPunct="1">
              <a:lnSpc>
                <a:spcPct val="150000"/>
              </a:lnSpc>
            </a:pPr>
            <a:r>
              <a:rPr lang="it-IT" altLang="it-IT" sz="2400"/>
              <a:t>Superficie anteriore e posteriore della </a:t>
            </a:r>
            <a:r>
              <a:rPr lang="it-IT" altLang="it-IT" sz="2400" b="1"/>
              <a:t>cornea</a:t>
            </a:r>
            <a:r>
              <a:rPr lang="it-IT" altLang="it-IT" sz="2400"/>
              <a:t> </a:t>
            </a:r>
          </a:p>
          <a:p>
            <a:pPr eaLnBrk="1" hangingPunct="1">
              <a:lnSpc>
                <a:spcPct val="150000"/>
              </a:lnSpc>
            </a:pPr>
            <a:endParaRPr lang="it-IT" altLang="it-IT" sz="2400"/>
          </a:p>
          <a:p>
            <a:pPr eaLnBrk="1" hangingPunct="1">
              <a:lnSpc>
                <a:spcPct val="150000"/>
              </a:lnSpc>
            </a:pPr>
            <a:r>
              <a:rPr lang="it-IT" altLang="it-IT" sz="2400"/>
              <a:t>Superficie anteriore e posteriore del </a:t>
            </a:r>
            <a:r>
              <a:rPr lang="it-IT" altLang="it-IT" sz="2400" b="1"/>
              <a:t>cristallino</a:t>
            </a:r>
            <a:r>
              <a:rPr lang="it-IT" altLang="it-IT" sz="2400"/>
              <a:t> </a:t>
            </a:r>
          </a:p>
          <a:p>
            <a:pPr eaLnBrk="1" hangingPunct="1"/>
            <a:endParaRPr lang="it-IT" altLang="it-IT"/>
          </a:p>
        </p:txBody>
      </p:sp>
      <p:sp>
        <p:nvSpPr>
          <p:cNvPr id="5" name="Rettangolo 4"/>
          <p:cNvSpPr/>
          <p:nvPr/>
        </p:nvSpPr>
        <p:spPr>
          <a:xfrm>
            <a:off x="900113" y="4616450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egnaposto contenuto 5"/>
          <p:cNvSpPr txBox="1">
            <a:spLocks/>
          </p:cNvSpPr>
          <p:nvPr/>
        </p:nvSpPr>
        <p:spPr>
          <a:xfrm>
            <a:off x="601663" y="1443038"/>
            <a:ext cx="4330700" cy="49387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it-IT" sz="2600" b="1" dirty="0">
              <a:solidFill>
                <a:schemeClr val="tx1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it-IT" sz="2600" b="1" dirty="0">
              <a:solidFill>
                <a:schemeClr val="tx1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it-IT" sz="2600" b="1" dirty="0">
              <a:solidFill>
                <a:schemeClr val="tx1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it-IT" sz="2600" b="1" dirty="0">
              <a:solidFill>
                <a:schemeClr val="tx1"/>
              </a:solidFill>
              <a:latin typeface="+mn-lt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it-IT" sz="2400" b="1" dirty="0">
                <a:solidFill>
                  <a:schemeClr val="tx1"/>
                </a:solidFill>
                <a:latin typeface="+mn-lt"/>
              </a:rPr>
              <a:t>Lunghezza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: circa 25 mm</a:t>
            </a:r>
          </a:p>
          <a:p>
            <a:pPr marL="274320" indent="-27432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it-IT" sz="2400" b="1" dirty="0">
                <a:solidFill>
                  <a:schemeClr val="tx1"/>
                </a:solidFill>
                <a:latin typeface="+mn-lt"/>
              </a:rPr>
              <a:t>Potere refrattivo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: 60 D</a:t>
            </a:r>
          </a:p>
          <a:p>
            <a:pPr marL="548640" lvl="1" indent="-274320" eaLnBrk="1" fontAlgn="auto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it-IT" sz="2300" dirty="0">
                <a:solidFill>
                  <a:schemeClr val="tx2"/>
                </a:solidFill>
                <a:latin typeface="+mn-lt"/>
              </a:rPr>
              <a:t>cornea 40 D</a:t>
            </a:r>
          </a:p>
          <a:p>
            <a:pPr marL="548640" lvl="1" indent="-274320" eaLnBrk="1" fontAlgn="auto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it-IT" sz="2300" dirty="0">
                <a:solidFill>
                  <a:schemeClr val="tx2"/>
                </a:solidFill>
                <a:latin typeface="+mn-lt"/>
              </a:rPr>
              <a:t>cristallino 20 D</a:t>
            </a:r>
            <a:br>
              <a:rPr lang="it-IT" sz="2300" dirty="0">
                <a:solidFill>
                  <a:schemeClr val="tx2"/>
                </a:solidFill>
                <a:latin typeface="+mn-lt"/>
              </a:rPr>
            </a:br>
            <a:endParaRPr lang="it-IT" sz="23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870" name="Rettangolo 6"/>
          <p:cNvSpPr>
            <a:spLocks noChangeArrowheads="1"/>
          </p:cNvSpPr>
          <p:nvPr/>
        </p:nvSpPr>
        <p:spPr bwMode="auto">
          <a:xfrm>
            <a:off x="4494213" y="1209675"/>
            <a:ext cx="3822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4000" b="1">
                <a:latin typeface="Trebuchet MS" panose="020B0603020202020204" pitchFamily="34" charset="0"/>
              </a:rPr>
              <a:t>Diottro oculare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35</a:t>
            </a:fld>
            <a:endParaRPr lang="it-IT" alt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500063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  <a:latin typeface="Calibri" panose="020F0502020204030204" pitchFamily="34" charset="0"/>
              </a:rPr>
              <a:t>Emmetropia</a:t>
            </a:r>
          </a:p>
        </p:txBody>
      </p:sp>
      <p:pic>
        <p:nvPicPr>
          <p:cNvPr id="5" name="Picture 4" descr="http://upload.wikimedia.org/wikipedia/commons/0/0e/Emmetr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740275" cy="230505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1331913" y="4413250"/>
            <a:ext cx="6408737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it-IT" sz="220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it-IT" sz="2200" dirty="0">
                <a:solidFill>
                  <a:schemeClr val="tx1"/>
                </a:solidFill>
              </a:rPr>
              <a:t>La maggior parte della popolazione è </a:t>
            </a:r>
            <a:r>
              <a:rPr lang="it-IT" sz="2200" b="1" dirty="0">
                <a:solidFill>
                  <a:schemeClr val="tx1"/>
                </a:solidFill>
              </a:rPr>
              <a:t>emmetrope</a:t>
            </a:r>
          </a:p>
          <a:p>
            <a:pPr algn="ctr" eaLnBrk="1" hangingPunct="1">
              <a:defRPr/>
            </a:pPr>
            <a:endParaRPr lang="it-IT" sz="220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36</a:t>
            </a:fld>
            <a:endParaRPr lang="it-IT" alt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500063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  <a:latin typeface="Calibri" panose="020F0502020204030204" pitchFamily="34" charset="0"/>
              </a:rPr>
              <a:t>Emmetropia</a:t>
            </a:r>
          </a:p>
        </p:txBody>
      </p:sp>
      <p:pic>
        <p:nvPicPr>
          <p:cNvPr id="5" name="Picture 4" descr="http://upload.wikimedia.org/wikipedia/commons/0/0e/Emmetr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740275" cy="230505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1331913" y="4076700"/>
            <a:ext cx="6408737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I raggi luminosi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provenienti dall’infinito 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vanno a fuoco sulla retina</a:t>
            </a:r>
            <a:r>
              <a:rPr lang="it-IT" sz="24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in condizione di riposo accomodativo</a:t>
            </a:r>
          </a:p>
          <a:p>
            <a:pPr algn="ctr" eaLnBrk="1" hangingPunct="1">
              <a:defRPr/>
            </a:pPr>
            <a:endParaRPr lang="it-IT" sz="220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defRPr/>
            </a:pPr>
            <a:endParaRPr lang="it-IT" sz="220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37</a:t>
            </a:fld>
            <a:endParaRPr lang="it-IT" alt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0/0e/Emmetr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740275" cy="230505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1331913" y="4543425"/>
            <a:ext cx="6408737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200" dirty="0">
                <a:solidFill>
                  <a:schemeClr val="tx1"/>
                </a:solidFill>
                <a:latin typeface="+mn-lt"/>
              </a:rPr>
              <a:t>E se l’immagine si avvicina ?</a:t>
            </a:r>
            <a:endParaRPr lang="it-IT" sz="22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sz="220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38</a:t>
            </a:fld>
            <a:endParaRPr lang="it-IT" alt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Accomodazione</a:t>
            </a:r>
          </a:p>
        </p:txBody>
      </p:sp>
      <p:sp>
        <p:nvSpPr>
          <p:cNvPr id="40963" name="Segnaposto tes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/>
              <a:t>	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 sz="2800"/>
              <a:t>	</a:t>
            </a:r>
            <a:endParaRPr lang="it-IT" altLang="it-IT"/>
          </a:p>
        </p:txBody>
      </p:sp>
      <p:pic>
        <p:nvPicPr>
          <p:cNvPr id="40964" name="Picture 2" descr="Immagine:Focus in an ey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539"/>
          <a:stretch>
            <a:fillRect/>
          </a:stretch>
        </p:blipFill>
        <p:spPr bwMode="auto">
          <a:xfrm>
            <a:off x="714375" y="1484313"/>
            <a:ext cx="4073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Segnaposto contenuto 1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39</a:t>
            </a:fld>
            <a:endParaRPr lang="it-IT" alt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0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713" y="354013"/>
            <a:ext cx="5002212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f06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65488"/>
            <a:ext cx="353218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1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80" t="8211" b="17902"/>
          <a:stretch>
            <a:fillRect/>
          </a:stretch>
        </p:blipFill>
        <p:spPr bwMode="auto">
          <a:xfrm>
            <a:off x="5651500" y="3284538"/>
            <a:ext cx="29130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Accomodazione</a:t>
            </a:r>
          </a:p>
        </p:txBody>
      </p:sp>
      <p:sp>
        <p:nvSpPr>
          <p:cNvPr id="41987" name="Segnaposto tes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/>
              <a:t>	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 sz="2800"/>
              <a:t>	</a:t>
            </a:r>
            <a:endParaRPr lang="it-IT" altLang="it-IT"/>
          </a:p>
        </p:txBody>
      </p:sp>
      <p:sp>
        <p:nvSpPr>
          <p:cNvPr id="41988" name="Segnaposto contenuto 6"/>
          <p:cNvSpPr>
            <a:spLocks noGrp="1"/>
          </p:cNvSpPr>
          <p:nvPr>
            <p:ph sz="quarter" idx="2"/>
          </p:nvPr>
        </p:nvSpPr>
        <p:spPr>
          <a:xfrm>
            <a:off x="395288" y="4879975"/>
            <a:ext cx="8278812" cy="1644650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it-IT" altLang="it-IT" dirty="0"/>
              <a:t>	L’accomodazione è quella capacità che ha l’occhio di modificare il percorso dei raggi luminosi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it-IT" altLang="it-IT" dirty="0"/>
              <a:t>che arrivano all’occhio</a:t>
            </a:r>
          </a:p>
        </p:txBody>
      </p:sp>
      <p:pic>
        <p:nvPicPr>
          <p:cNvPr id="41989" name="Picture 2" descr="Immagine:Focus in an ey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84313"/>
            <a:ext cx="7620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40</a:t>
            </a:fld>
            <a:endParaRPr lang="it-IT" altLang="it-IT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61963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/>
              <a:t>Apparato zonulare di Zinn</a:t>
            </a:r>
            <a:endParaRPr lang="en-US" alt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40386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it-IT" altLang="it-IT" sz="280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it-IT" sz="2800"/>
          </a:p>
        </p:txBody>
      </p:sp>
      <p:pic>
        <p:nvPicPr>
          <p:cNvPr id="4100" name="Picture 4" descr="guido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52600"/>
            <a:ext cx="3987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04800" y="1752600"/>
            <a:ext cx="4572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Le fibre anteriori e posteriori hanno funzione di </a:t>
            </a:r>
            <a:r>
              <a:rPr lang="it-IT" altLang="it-IT" sz="2400" i="1">
                <a:latin typeface="Calibri" panose="020F0502020204030204" pitchFamily="34" charset="0"/>
              </a:rPr>
              <a:t>supporto e stabilità</a:t>
            </a:r>
            <a:r>
              <a:rPr lang="it-IT" altLang="it-IT" sz="2400">
                <a:latin typeface="Calibri" panose="020F0502020204030204" pitchFamily="34" charset="0"/>
              </a:rPr>
              <a:t> del cristallino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Le fibre equatoriali hanno funzione attiva nelle </a:t>
            </a:r>
            <a:r>
              <a:rPr lang="it-IT" altLang="it-IT" sz="2400" i="1">
                <a:latin typeface="Calibri" panose="020F0502020204030204" pitchFamily="34" charset="0"/>
              </a:rPr>
              <a:t>modificazioni del potere ottico</a:t>
            </a:r>
            <a:r>
              <a:rPr lang="it-IT" altLang="it-IT" sz="2400">
                <a:latin typeface="Calibri" panose="020F0502020204030204" pitchFamily="34" charset="0"/>
              </a:rPr>
              <a:t> del cristallino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30E5F-15CD-4A1D-9306-5CCF6791F369}" type="slidenum">
              <a:rPr lang="it-IT" altLang="it-IT" smtClean="0"/>
              <a:pPr>
                <a:defRPr/>
              </a:pPr>
              <a:t>41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/>
              <a:t>Accomodazione</a:t>
            </a:r>
            <a:endParaRPr lang="en-US" sz="36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40386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it-IT" altLang="it-IT" sz="280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it-IT" sz="2800"/>
          </a:p>
        </p:txBody>
      </p:sp>
      <p:pic>
        <p:nvPicPr>
          <p:cNvPr id="5124" name="Picture 4" descr="guido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752600"/>
            <a:ext cx="3987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04800" y="17526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endParaRPr lang="it-IT" altLang="it-IT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1000" y="2057400"/>
            <a:ext cx="45720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2800">
                <a:latin typeface="Calibri" panose="020F0502020204030204" pitchFamily="34" charset="0"/>
              </a:rPr>
              <a:t>Riduzione di tensione delle fibre anteriori e posteriori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2800">
                <a:latin typeface="Calibri" panose="020F0502020204030204" pitchFamily="34" charset="0"/>
              </a:rPr>
              <a:t>Aumento di tensione delle fibre equatoriali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30E5F-15CD-4A1D-9306-5CCF6791F369}" type="slidenum">
              <a:rPr lang="it-IT" altLang="it-IT" smtClean="0"/>
              <a:pPr>
                <a:defRPr/>
              </a:pPr>
              <a:t>42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EyeAccomH_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725" y="212725"/>
            <a:ext cx="2519363" cy="3125788"/>
          </a:xfrm>
        </p:spPr>
      </p:pic>
      <p:pic>
        <p:nvPicPr>
          <p:cNvPr id="46083" name="Picture 4" descr="EyeRestH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266541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http://www.oftal.it/difetti_file/akkomodation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57"/>
          <a:stretch>
            <a:fillRect/>
          </a:stretch>
        </p:blipFill>
        <p:spPr bwMode="auto">
          <a:xfrm>
            <a:off x="1476375" y="4365625"/>
            <a:ext cx="63357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ttangolo 5"/>
          <p:cNvSpPr>
            <a:spLocks noChangeArrowheads="1"/>
          </p:cNvSpPr>
          <p:nvPr/>
        </p:nvSpPr>
        <p:spPr bwMode="auto">
          <a:xfrm>
            <a:off x="1116013" y="3441700"/>
            <a:ext cx="3527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1800" b="1">
                <a:latin typeface="Calibri" panose="020F0502020204030204" pitchFamily="34" charset="0"/>
              </a:rPr>
              <a:t>Lontano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1800">
                <a:latin typeface="Calibri" panose="020F0502020204030204" pitchFamily="34" charset="0"/>
              </a:rPr>
              <a:t>Muscolo sfintere rilasciato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1800">
                <a:latin typeface="Calibri" panose="020F0502020204030204" pitchFamily="34" charset="0"/>
              </a:rPr>
              <a:t>Cristallino contratto</a:t>
            </a:r>
          </a:p>
        </p:txBody>
      </p:sp>
      <p:sp>
        <p:nvSpPr>
          <p:cNvPr id="46086" name="Rettangolo 6"/>
          <p:cNvSpPr>
            <a:spLocks noChangeArrowheads="1"/>
          </p:cNvSpPr>
          <p:nvPr/>
        </p:nvSpPr>
        <p:spPr bwMode="auto">
          <a:xfrm>
            <a:off x="5076825" y="3452813"/>
            <a:ext cx="345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1800" b="1">
                <a:latin typeface="Calibri" panose="020F0502020204030204" pitchFamily="34" charset="0"/>
              </a:rPr>
              <a:t>Vicino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1800">
                <a:latin typeface="Calibri" panose="020F0502020204030204" pitchFamily="34" charset="0"/>
              </a:rPr>
              <a:t>Muscolo sfintere teso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it-IT" altLang="it-IT" sz="1800">
                <a:latin typeface="Calibri" panose="020F0502020204030204" pitchFamily="34" charset="0"/>
              </a:rPr>
              <a:t>Cristallino rilasciato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43</a:t>
            </a:fld>
            <a:endParaRPr lang="it-IT" alt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ccomod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68413"/>
            <a:ext cx="65532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773363" y="260350"/>
            <a:ext cx="3598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4000" b="1">
                <a:solidFill>
                  <a:srgbClr val="FF0000"/>
                </a:solidFill>
                <a:latin typeface="Calibri" panose="020F0502020204030204" pitchFamily="34" charset="0"/>
              </a:rPr>
              <a:t>Accomodazione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44</a:t>
            </a:fld>
            <a:endParaRPr lang="it-IT" altLang="it-IT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/>
              <a:t>Presbiopia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00200"/>
            <a:ext cx="4038600" cy="4525963"/>
          </a:xfrm>
        </p:spPr>
        <p:txBody>
          <a:bodyPr/>
          <a:lstStyle/>
          <a:p>
            <a:pPr eaLnBrk="1" hangingPunct="1"/>
            <a:r>
              <a:rPr lang="it-IT" altLang="it-IT"/>
              <a:t>Conseguenza della fisiologica riduzione dell’</a:t>
            </a:r>
            <a:r>
              <a:rPr lang="it-IT" altLang="it-IT" b="1"/>
              <a:t>ampiezza accomodativa</a:t>
            </a:r>
          </a:p>
          <a:p>
            <a:pPr eaLnBrk="1" hangingPunct="1"/>
            <a:endParaRPr lang="it-IT" altLang="it-IT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3929063"/>
            <a:ext cx="27860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egnaposto contenuto 5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45</a:t>
            </a:fld>
            <a:endParaRPr lang="it-IT" altLang="it-I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/>
              <a:t>Presbiopia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00200"/>
            <a:ext cx="4038600" cy="4525963"/>
          </a:xfrm>
        </p:spPr>
        <p:txBody>
          <a:bodyPr/>
          <a:lstStyle/>
          <a:p>
            <a:pPr eaLnBrk="1" hangingPunct="1"/>
            <a:r>
              <a:rPr lang="it-IT" altLang="it-IT"/>
              <a:t>Conseguenza della fisiologica riduzione dell’ampiezza accomodativa</a:t>
            </a:r>
          </a:p>
          <a:p>
            <a:pPr eaLnBrk="1" hangingPunct="1"/>
            <a:endParaRPr lang="it-IT" altLang="it-IT"/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071938" y="1600200"/>
            <a:ext cx="4859337" cy="4525963"/>
          </a:xfrm>
        </p:spPr>
        <p:txBody>
          <a:bodyPr/>
          <a:lstStyle/>
          <a:p>
            <a:pPr eaLnBrk="1" hangingPunct="1"/>
            <a:r>
              <a:rPr lang="it-IT" altLang="it-IT"/>
              <a:t>Il </a:t>
            </a:r>
            <a:r>
              <a:rPr lang="it-IT" altLang="it-IT" b="1"/>
              <a:t>punto prossimo</a:t>
            </a:r>
            <a:r>
              <a:rPr lang="it-IT" altLang="it-IT"/>
              <a:t> si allontana con gli anni</a:t>
            </a:r>
          </a:p>
          <a:p>
            <a:pPr lvl="1" eaLnBrk="1" hangingPunct="1"/>
            <a:r>
              <a:rPr lang="it-IT" altLang="it-IT"/>
              <a:t>7 cm. nell’infanzia</a:t>
            </a:r>
          </a:p>
          <a:p>
            <a:pPr lvl="1" eaLnBrk="1" hangingPunct="1"/>
            <a:r>
              <a:rPr lang="it-IT" altLang="it-IT"/>
              <a:t>10-15 cm. nella giovinezza</a:t>
            </a:r>
          </a:p>
          <a:p>
            <a:pPr lvl="1" eaLnBrk="1" hangingPunct="1"/>
            <a:r>
              <a:rPr lang="it-IT" altLang="it-IT"/>
              <a:t>25-30 cm. a 40 anni</a:t>
            </a:r>
          </a:p>
          <a:p>
            <a:pPr lvl="1" eaLnBrk="1" hangingPunct="1"/>
            <a:r>
              <a:rPr lang="it-IT" altLang="it-IT"/>
              <a:t>50-60 cm. a 55 anni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Lenti convergenti</a:t>
            </a:r>
          </a:p>
          <a:p>
            <a:pPr lvl="1" eaLnBrk="1" hangingPunct="1"/>
            <a:r>
              <a:rPr lang="it-IT" altLang="it-IT"/>
              <a:t>+ 1, + 1.5, + 2, + 2.5, + 3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3929063"/>
            <a:ext cx="27860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46</a:t>
            </a:fld>
            <a:endParaRPr lang="it-IT" alt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500063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  <a:latin typeface="Calibri" panose="020F0502020204030204" pitchFamily="34" charset="0"/>
              </a:rPr>
              <a:t>Emmetropia</a:t>
            </a:r>
          </a:p>
        </p:txBody>
      </p:sp>
      <p:pic>
        <p:nvPicPr>
          <p:cNvPr id="5" name="Picture 4" descr="http://upload.wikimedia.org/wikipedia/commons/0/0e/Emmetr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740275" cy="230505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47</a:t>
            </a:fld>
            <a:endParaRPr lang="it-IT" altLang="it-IT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500063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  <a:latin typeface="Calibri" panose="020F0502020204030204" pitchFamily="34" charset="0"/>
              </a:rPr>
              <a:t>Emmetropia</a:t>
            </a:r>
          </a:p>
        </p:txBody>
      </p:sp>
      <p:pic>
        <p:nvPicPr>
          <p:cNvPr id="5" name="Picture 4" descr="http://upload.wikimedia.org/wikipedia/commons/0/0e/Emmetr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740275" cy="230505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1331913" y="4076700"/>
            <a:ext cx="6408737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200" dirty="0">
                <a:solidFill>
                  <a:schemeClr val="tx1"/>
                </a:solidFill>
                <a:latin typeface="+mn-lt"/>
              </a:rPr>
              <a:t>I raggi luminosi 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it-IT" sz="2200" dirty="0">
                <a:solidFill>
                  <a:schemeClr val="tx1"/>
                </a:solidFill>
                <a:latin typeface="+mn-lt"/>
              </a:rPr>
              <a:t>provenienti dall’infinito  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it-IT" sz="2200" dirty="0">
                <a:solidFill>
                  <a:schemeClr val="tx1"/>
                </a:solidFill>
                <a:latin typeface="+mn-lt"/>
              </a:rPr>
              <a:t>vanno a fuoco sulla retina</a:t>
            </a:r>
            <a:r>
              <a:rPr lang="it-IT" sz="22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it-IT" sz="2200" dirty="0">
                <a:solidFill>
                  <a:schemeClr val="tx1"/>
                </a:solidFill>
                <a:latin typeface="+mn-lt"/>
              </a:rPr>
              <a:t>in condizione di riposo accomodativo</a:t>
            </a:r>
          </a:p>
          <a:p>
            <a:pPr algn="ctr" eaLnBrk="1" hangingPunct="1">
              <a:defRPr/>
            </a:pPr>
            <a:endParaRPr lang="it-IT" sz="220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48</a:t>
            </a:fld>
            <a:endParaRPr lang="it-IT" alt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4900" b="1" dirty="0">
                <a:solidFill>
                  <a:srgbClr val="FF0000"/>
                </a:solidFill>
              </a:rPr>
              <a:t>Ametropia</a:t>
            </a:r>
            <a:r>
              <a:rPr lang="it-IT" sz="4000" b="1" dirty="0">
                <a:solidFill>
                  <a:srgbClr val="FF0000"/>
                </a:solidFill>
              </a:rPr>
              <a:t/>
            </a:r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2700" b="1" dirty="0"/>
              <a:t>Miopia, ipermetropia, astigmatismo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39750" y="1889125"/>
            <a:ext cx="8208963" cy="2692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altLang="it-IT" sz="2800" dirty="0"/>
              <a:t>Il fuoco principale cade su un piano differente da quello retinico, oppure si formano più fuochi.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800" dirty="0"/>
              <a:t>Sulla retina si forma un </a:t>
            </a:r>
            <a:r>
              <a:rPr lang="it-IT" altLang="it-IT" sz="2800" b="1" dirty="0"/>
              <a:t>cerchio di diffusione</a:t>
            </a:r>
          </a:p>
          <a:p>
            <a:pPr eaLnBrk="1" hangingPunct="1">
              <a:buFontTx/>
              <a:buNone/>
            </a:pPr>
            <a:r>
              <a:rPr lang="it-IT" altLang="it-IT" sz="2800" dirty="0"/>
              <a:t> </a:t>
            </a:r>
          </a:p>
        </p:txBody>
      </p:sp>
      <p:pic>
        <p:nvPicPr>
          <p:cNvPr id="4" name="Picture 20" descr="File:Myopi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51487"/>
          <a:stretch>
            <a:fillRect/>
          </a:stretch>
        </p:blipFill>
        <p:spPr bwMode="auto">
          <a:xfrm>
            <a:off x="1379538" y="4005263"/>
            <a:ext cx="5929312" cy="23034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49</a:t>
            </a:fld>
            <a:endParaRPr lang="it-IT" alt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testo 4"/>
          <p:cNvSpPr>
            <a:spLocks noGrp="1"/>
          </p:cNvSpPr>
          <p:nvPr>
            <p:ph type="body" idx="2"/>
          </p:nvPr>
        </p:nvSpPr>
        <p:spPr>
          <a:xfrm>
            <a:off x="358775" y="4149725"/>
            <a:ext cx="8316913" cy="16891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z="240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it-IT" altLang="it-IT" sz="2400"/>
              <a:t>Un raggio luminoso incontrando una superficie può essere: </a:t>
            </a:r>
          </a:p>
          <a:p>
            <a:pPr lvl="1" indent="-4572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t-IT" altLang="it-IT" sz="2400" b="1"/>
              <a:t>Riflesso</a:t>
            </a:r>
            <a:r>
              <a:rPr lang="it-IT" altLang="it-IT" sz="2400"/>
              <a:t>: superficie opaca</a:t>
            </a:r>
          </a:p>
          <a:p>
            <a:pPr lvl="1" indent="-4572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t-IT" altLang="it-IT" sz="2400" b="1"/>
              <a:t>Rifratto</a:t>
            </a:r>
            <a:r>
              <a:rPr lang="it-IT" altLang="it-IT" sz="2400"/>
              <a:t>: superficie trasparente</a:t>
            </a:r>
          </a:p>
          <a:p>
            <a:pPr lvl="1" indent="-457200"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it-IT" altLang="it-IT" sz="2400"/>
              <a:t>	</a:t>
            </a:r>
            <a:endParaRPr lang="it-IT" altLang="it-IT" sz="2400" b="1"/>
          </a:p>
          <a:p>
            <a:pPr lvl="1" indent="-457200" algn="ctr" eaLnBrk="1" hangingPunct="1">
              <a:lnSpc>
                <a:spcPct val="150000"/>
              </a:lnSpc>
              <a:spcBef>
                <a:spcPct val="0"/>
              </a:spcBef>
            </a:pPr>
            <a:endParaRPr lang="it-IT" altLang="it-IT" sz="2400" b="1"/>
          </a:p>
        </p:txBody>
      </p:sp>
      <p:pic>
        <p:nvPicPr>
          <p:cNvPr id="19459" name="Picture 2" descr="f06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91"/>
          <a:stretch>
            <a:fillRect/>
          </a:stretch>
        </p:blipFill>
        <p:spPr>
          <a:xfrm>
            <a:off x="4667250" y="1485900"/>
            <a:ext cx="3000375" cy="2879725"/>
          </a:xfrm>
          <a:noFill/>
        </p:spPr>
      </p:pic>
      <p:cxnSp>
        <p:nvCxnSpPr>
          <p:cNvPr id="5" name="Connettore 1 4"/>
          <p:cNvCxnSpPr/>
          <p:nvPr/>
        </p:nvCxnSpPr>
        <p:spPr>
          <a:xfrm>
            <a:off x="2051050" y="2924175"/>
            <a:ext cx="49688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Rettangolo 5"/>
          <p:cNvSpPr>
            <a:spLocks noChangeArrowheads="1"/>
          </p:cNvSpPr>
          <p:nvPr/>
        </p:nvSpPr>
        <p:spPr bwMode="auto">
          <a:xfrm>
            <a:off x="323850" y="549275"/>
            <a:ext cx="5454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latin typeface="Trebuchet MS" panose="020B0603020202020204" pitchFamily="34" charset="0"/>
              </a:rPr>
              <a:t>Il diottro oculare ubbidisce alle </a:t>
            </a:r>
            <a:r>
              <a:rPr lang="it-IT" altLang="it-IT" sz="2800" b="1">
                <a:latin typeface="Trebuchet MS" panose="020B0603020202020204" pitchFamily="34" charset="0"/>
              </a:rPr>
              <a:t>leggi della rifrazione</a:t>
            </a:r>
            <a:endParaRPr lang="it-IT" altLang="it-IT" sz="2800">
              <a:latin typeface="Trebuchet MS" panose="020B0603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AD28-1DC5-4263-B08D-38B7542FD6CC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5435600" y="620713"/>
            <a:ext cx="3708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rgbClr val="FF0000"/>
                </a:solidFill>
                <a:latin typeface="Calibri" panose="020F0502020204030204" pitchFamily="34" charset="0"/>
              </a:rPr>
              <a:t>Miopia</a:t>
            </a:r>
            <a:r>
              <a:rPr lang="it-IT" altLang="it-IT" sz="3600"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in condizione di riposo accomodativo, i raggi luminosi paralleli provenienti dall’infinito vanno a fuoco prima della  retina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latin typeface="Calibri" panose="020F0502020204030204" pitchFamily="34" charset="0"/>
            </a:endParaRPr>
          </a:p>
        </p:txBody>
      </p:sp>
      <p:pic>
        <p:nvPicPr>
          <p:cNvPr id="5" name="Picture 20" descr="File:Myopi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51487"/>
          <a:stretch>
            <a:fillRect/>
          </a:stretch>
        </p:blipFill>
        <p:spPr bwMode="auto">
          <a:xfrm>
            <a:off x="539750" y="1268413"/>
            <a:ext cx="4448175" cy="172878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50</a:t>
            </a:fld>
            <a:endParaRPr lang="it-IT" altLang="it-IT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5435600" y="620713"/>
            <a:ext cx="3708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rgbClr val="FF0000"/>
                </a:solidFill>
                <a:latin typeface="Calibri" panose="020F0502020204030204" pitchFamily="34" charset="0"/>
              </a:rPr>
              <a:t>Miopia</a:t>
            </a:r>
            <a:r>
              <a:rPr lang="it-IT" altLang="it-IT" sz="3600"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in condizione di riposo accomodativo, i raggi luminosi paralleli provenienti dall’infinito vanno a fuoco prima della  retina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latin typeface="Calibri" panose="020F0502020204030204" pitchFamily="34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57188" y="3884613"/>
            <a:ext cx="85725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latin typeface="Calibri" panose="020F0502020204030204" pitchFamily="34" charset="0"/>
              </a:rPr>
              <a:t>Alterato rapporto fra la lunghezza del bulbo oculare (    ) ed il potere convergente del diottro oculare (    )</a:t>
            </a:r>
          </a:p>
        </p:txBody>
      </p:sp>
      <p:sp>
        <p:nvSpPr>
          <p:cNvPr id="7" name="Freccia in su 6"/>
          <p:cNvSpPr/>
          <p:nvPr/>
        </p:nvSpPr>
        <p:spPr>
          <a:xfrm>
            <a:off x="8045450" y="4005263"/>
            <a:ext cx="271463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it-IT"/>
          </a:p>
        </p:txBody>
      </p:sp>
      <p:pic>
        <p:nvPicPr>
          <p:cNvPr id="9" name="Picture 20" descr="File:Myopi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51487"/>
          <a:stretch>
            <a:fillRect/>
          </a:stretch>
        </p:blipFill>
        <p:spPr bwMode="auto">
          <a:xfrm>
            <a:off x="539750" y="1268413"/>
            <a:ext cx="4448175" cy="172878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eccia in su 7"/>
          <p:cNvSpPr/>
          <p:nvPr/>
        </p:nvSpPr>
        <p:spPr>
          <a:xfrm>
            <a:off x="6892925" y="4432300"/>
            <a:ext cx="271463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51</a:t>
            </a:fld>
            <a:endParaRPr lang="it-IT" altLang="it-IT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5435600" y="620713"/>
            <a:ext cx="37084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rgbClr val="FF0000"/>
                </a:solidFill>
                <a:latin typeface="Calibri" panose="020F0502020204030204" pitchFamily="34" charset="0"/>
              </a:rPr>
              <a:t>Ipermetropia</a:t>
            </a:r>
            <a:r>
              <a:rPr lang="it-IT" altLang="it-IT" sz="3600"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in condizione di riposo accomodativo, i raggi luminosi paralleli provenienti dall’infinito vanno a fuoco dietro  della retina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latin typeface="Calibri" panose="020F0502020204030204" pitchFamily="34" charset="0"/>
            </a:endParaRPr>
          </a:p>
        </p:txBody>
      </p:sp>
      <p:pic>
        <p:nvPicPr>
          <p:cNvPr id="10" name="Picture 22" descr="http://www.portalsaofrancisco.com.br/alfa/hipermetropia/imagens/hipermetropia-olho-3.jpg"/>
          <p:cNvPicPr>
            <a:picLocks noChangeAspect="1" noChangeArrowheads="1"/>
          </p:cNvPicPr>
          <p:nvPr/>
        </p:nvPicPr>
        <p:blipFill>
          <a:blip r:embed="rId2"/>
          <a:srcRect b="51219"/>
          <a:stretch>
            <a:fillRect/>
          </a:stretch>
        </p:blipFill>
        <p:spPr bwMode="auto">
          <a:xfrm>
            <a:off x="539750" y="1412875"/>
            <a:ext cx="4595813" cy="18002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52</a:t>
            </a:fld>
            <a:endParaRPr lang="it-IT" altLang="it-IT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5435600" y="620713"/>
            <a:ext cx="37084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rgbClr val="FF0000"/>
                </a:solidFill>
                <a:latin typeface="Calibri" panose="020F0502020204030204" pitchFamily="34" charset="0"/>
              </a:rPr>
              <a:t>Ipermetropia</a:t>
            </a:r>
            <a:r>
              <a:rPr lang="it-IT" altLang="it-IT" sz="3600"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in condizione di riposo accomodativo, i raggi luminosi paralleli provenienti dall’infinito vanno a fuoco dietro della retina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latin typeface="Calibri" panose="020F0502020204030204" pitchFamily="34" charset="0"/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357188" y="3884613"/>
            <a:ext cx="85725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latin typeface="Calibri" panose="020F0502020204030204" pitchFamily="34" charset="0"/>
              </a:rPr>
              <a:t>Alterato rapporto fra la lunghezza del bulbo oculare (    ) ed il potere convergente del diottro oculare (    )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8027988" y="4076700"/>
            <a:ext cx="288925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it-IT"/>
          </a:p>
        </p:txBody>
      </p:sp>
      <p:pic>
        <p:nvPicPr>
          <p:cNvPr id="10" name="Picture 22" descr="http://www.portalsaofrancisco.com.br/alfa/hipermetropia/imagens/hipermetropia-olho-3.jpg"/>
          <p:cNvPicPr>
            <a:picLocks noChangeAspect="1" noChangeArrowheads="1"/>
          </p:cNvPicPr>
          <p:nvPr/>
        </p:nvPicPr>
        <p:blipFill>
          <a:blip r:embed="rId2"/>
          <a:srcRect b="51219"/>
          <a:stretch>
            <a:fillRect/>
          </a:stretch>
        </p:blipFill>
        <p:spPr bwMode="auto">
          <a:xfrm>
            <a:off x="539750" y="1412875"/>
            <a:ext cx="4595813" cy="18002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reccia in giù 11"/>
          <p:cNvSpPr/>
          <p:nvPr/>
        </p:nvSpPr>
        <p:spPr>
          <a:xfrm>
            <a:off x="6875463" y="4508500"/>
            <a:ext cx="288925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53</a:t>
            </a:fld>
            <a:endParaRPr lang="it-IT" altLang="it-IT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/>
          <p:cNvSpPr/>
          <p:nvPr/>
        </p:nvSpPr>
        <p:spPr>
          <a:xfrm>
            <a:off x="1835696" y="5949950"/>
            <a:ext cx="5688632" cy="5753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5435600" y="620713"/>
            <a:ext cx="3708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rgbClr val="FF0000"/>
                </a:solidFill>
                <a:latin typeface="Calibri" panose="020F0502020204030204" pitchFamily="34" charset="0"/>
              </a:rPr>
              <a:t>Ipermetropia</a:t>
            </a:r>
            <a:r>
              <a:rPr lang="it-IT" altLang="it-IT" sz="3600"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I raggi luminosi paralleli provenienti dall’infinito vanno a fuoco dietro della retina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latin typeface="Calibri" panose="020F0502020204030204" pitchFamily="34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5435600" y="3500438"/>
            <a:ext cx="3708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rgbClr val="FF0000"/>
                </a:solidFill>
                <a:latin typeface="Calibri" panose="020F0502020204030204" pitchFamily="34" charset="0"/>
              </a:rPr>
              <a:t>Miopia</a:t>
            </a:r>
            <a:r>
              <a:rPr lang="it-IT" altLang="it-IT" sz="3200"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I raggi luminosi paralleli provenienti dall’infinito vanno a fuoco prima della  retina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latin typeface="Calibri" panose="020F0502020204030204" pitchFamily="34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57200" y="5996136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…… in condizione di riposo accomodativo</a:t>
            </a:r>
          </a:p>
        </p:txBody>
      </p:sp>
      <p:pic>
        <p:nvPicPr>
          <p:cNvPr id="7" name="Picture 20" descr="File:Myopi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51487"/>
          <a:stretch>
            <a:fillRect/>
          </a:stretch>
        </p:blipFill>
        <p:spPr bwMode="auto">
          <a:xfrm>
            <a:off x="684213" y="3933825"/>
            <a:ext cx="4448175" cy="1727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2" descr="http://www.portalsaofrancisco.com.br/alfa/hipermetropia/imagens/hipermetropia-olho-3.jpg"/>
          <p:cNvPicPr>
            <a:picLocks noChangeAspect="1" noChangeArrowheads="1"/>
          </p:cNvPicPr>
          <p:nvPr/>
        </p:nvPicPr>
        <p:blipFill>
          <a:blip r:embed="rId4"/>
          <a:srcRect b="51219"/>
          <a:stretch>
            <a:fillRect/>
          </a:stretch>
        </p:blipFill>
        <p:spPr bwMode="auto">
          <a:xfrm>
            <a:off x="611188" y="1196975"/>
            <a:ext cx="4597400" cy="18002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54</a:t>
            </a:fld>
            <a:endParaRPr lang="it-IT" altLang="it-IT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testo 3"/>
          <p:cNvSpPr>
            <a:spLocks noGrp="1"/>
          </p:cNvSpPr>
          <p:nvPr>
            <p:ph type="body" sz="half" idx="1"/>
          </p:nvPr>
        </p:nvSpPr>
        <p:spPr>
          <a:xfrm>
            <a:off x="214313" y="1314450"/>
            <a:ext cx="4718050" cy="5643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/>
              <a:t>	</a:t>
            </a:r>
            <a:r>
              <a:rPr lang="it-IT" altLang="it-IT"/>
              <a:t>L'entità delle ametropie si esprime in </a:t>
            </a:r>
            <a:r>
              <a:rPr lang="it-IT" altLang="it-IT" b="1"/>
              <a:t>diottrie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/>
              <a:t>	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b="1"/>
              <a:t>	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55</a:t>
            </a:fld>
            <a:endParaRPr lang="it-IT" alt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8888" y="2204864"/>
            <a:ext cx="3001386" cy="235360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testo 3"/>
          <p:cNvSpPr>
            <a:spLocks noGrp="1"/>
          </p:cNvSpPr>
          <p:nvPr>
            <p:ph type="body" sz="half" idx="1"/>
          </p:nvPr>
        </p:nvSpPr>
        <p:spPr>
          <a:xfrm>
            <a:off x="214313" y="1314450"/>
            <a:ext cx="4718050" cy="5643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/>
              <a:t>	</a:t>
            </a:r>
            <a:r>
              <a:rPr lang="it-IT" altLang="it-IT"/>
              <a:t>L'entità delle ametropie si esprime in </a:t>
            </a:r>
            <a:r>
              <a:rPr lang="it-IT" altLang="it-IT" b="1"/>
              <a:t>diottrie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/>
              <a:t>	La diottria è una misura fisica e corrisponde all'inverso della distanza focale espressa in metri: 1/m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/>
              <a:t>	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b="1"/>
              <a:t>	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56</a:t>
            </a:fld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8888" y="2204864"/>
            <a:ext cx="3001386" cy="235360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testo 3"/>
          <p:cNvSpPr>
            <a:spLocks noGrp="1"/>
          </p:cNvSpPr>
          <p:nvPr>
            <p:ph type="body" sz="half" idx="1"/>
          </p:nvPr>
        </p:nvSpPr>
        <p:spPr>
          <a:xfrm>
            <a:off x="214313" y="1314450"/>
            <a:ext cx="4718050" cy="5643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/>
              <a:t>	</a:t>
            </a:r>
            <a:r>
              <a:rPr lang="it-IT" altLang="it-IT"/>
              <a:t>L'entità delle ametropie si esprime in </a:t>
            </a:r>
            <a:r>
              <a:rPr lang="it-IT" altLang="it-IT" b="1"/>
              <a:t>diottrie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/>
              <a:t>	La diottria è una misura fisica e corrisponde all'inverso della distanza focale espressa in metri: 1/m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/>
              <a:t>	Quindi cosa significa essere miopi di 3 D ?</a:t>
            </a:r>
          </a:p>
          <a:p>
            <a:pPr eaLnBrk="1" hangingPunct="1"/>
            <a:endParaRPr lang="it-IT" alt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b="1"/>
              <a:t>	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57</a:t>
            </a:fld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8888" y="2204864"/>
            <a:ext cx="3001386" cy="235360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Miopia</a:t>
            </a:r>
            <a:br>
              <a:rPr lang="it-IT" altLang="it-IT"/>
            </a:br>
            <a:endParaRPr lang="it-IT" altLang="it-IT" sz="28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  <a:p>
            <a:pPr eaLnBrk="1" hangingPunct="1">
              <a:buFontTx/>
              <a:buNone/>
            </a:pPr>
            <a:endParaRPr lang="it-IT" altLang="it-IT"/>
          </a:p>
        </p:txBody>
      </p:sp>
      <p:pic>
        <p:nvPicPr>
          <p:cNvPr id="61444" name="Picture 2" descr="funzionamento dell'occh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450" y="3860800"/>
            <a:ext cx="6384925" cy="2736850"/>
          </a:xfrm>
          <a:noFill/>
        </p:spPr>
      </p:pic>
      <p:sp>
        <p:nvSpPr>
          <p:cNvPr id="61445" name="Segnaposto contenuto 4"/>
          <p:cNvSpPr>
            <a:spLocks noGrp="1"/>
          </p:cNvSpPr>
          <p:nvPr>
            <p:ph sz="half" idx="4294967295"/>
          </p:nvPr>
        </p:nvSpPr>
        <p:spPr>
          <a:xfrm>
            <a:off x="1116013" y="1268413"/>
            <a:ext cx="8027987" cy="2693987"/>
          </a:xfrm>
        </p:spPr>
        <p:txBody>
          <a:bodyPr/>
          <a:lstStyle/>
          <a:p>
            <a:pPr eaLnBrk="1" hangingPunct="1"/>
            <a:r>
              <a:rPr lang="it-IT" altLang="it-IT" sz="2400" b="1"/>
              <a:t>Cause</a:t>
            </a:r>
          </a:p>
          <a:p>
            <a:pPr lvl="1" eaLnBrk="1" hangingPunct="1"/>
            <a:r>
              <a:rPr lang="it-IT" altLang="it-IT" sz="2400"/>
              <a:t>di curvatura (cornea)</a:t>
            </a:r>
          </a:p>
          <a:p>
            <a:pPr lvl="1" eaLnBrk="1" hangingPunct="1"/>
            <a:r>
              <a:rPr lang="it-IT" altLang="it-IT" sz="2400"/>
              <a:t>d’indice (cristallino)</a:t>
            </a:r>
          </a:p>
          <a:p>
            <a:pPr lvl="1" eaLnBrk="1" hangingPunct="1"/>
            <a:r>
              <a:rPr lang="it-IT" altLang="it-IT" sz="2400"/>
              <a:t>assile: aumento della lunghezza del bulbo oculare</a:t>
            </a:r>
          </a:p>
          <a:p>
            <a:pPr lvl="1" eaLnBrk="1" hangingPunct="1"/>
            <a:endParaRPr lang="it-IT" altLang="it-IT" sz="240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			1 mm. = 3 D !!!! </a:t>
            </a:r>
          </a:p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12E74-C1FD-47B3-9F5C-D2B90B4BD7F4}" type="slidenum">
              <a:rPr lang="it-IT" altLang="it-IT" smtClean="0"/>
              <a:pPr>
                <a:defRPr/>
              </a:pPr>
              <a:t>58</a:t>
            </a:fld>
            <a:endParaRPr lang="it-IT" altLang="it-IT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Eziologia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Multifattoriale </a:t>
            </a:r>
          </a:p>
          <a:p>
            <a:r>
              <a:rPr lang="it-IT" dirty="0"/>
              <a:t>Eredità poligenica, spesso autosomica dominante</a:t>
            </a:r>
          </a:p>
          <a:p>
            <a:r>
              <a:rPr lang="it-IT" dirty="0"/>
              <a:t>Prevalenza della miopia nei figli se: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22EA-BD6D-4515-ABC0-AB7FFA209AC7}" type="slidenum">
              <a:rPr lang="it-IT" altLang="it-IT" smtClean="0"/>
              <a:pPr/>
              <a:t>59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30385"/>
            <a:ext cx="6834208" cy="32677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8"/>
          <p:cNvSpPr>
            <a:spLocks noChangeArrowheads="1"/>
          </p:cNvSpPr>
          <p:nvPr/>
        </p:nvSpPr>
        <p:spPr bwMode="auto">
          <a:xfrm>
            <a:off x="4284663" y="1916113"/>
            <a:ext cx="48593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Tito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0484" name="Rectangle 28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it-IT" altLang="it-IT"/>
              <a:t>L’angolo di incidenza è uguale </a:t>
            </a:r>
            <a:br>
              <a:rPr lang="it-IT" altLang="it-IT"/>
            </a:br>
            <a:r>
              <a:rPr lang="it-IT" altLang="it-IT"/>
              <a:t>all’angolo di riflessione</a:t>
            </a:r>
            <a:br>
              <a:rPr lang="it-IT" altLang="it-IT"/>
            </a:br>
            <a:endParaRPr lang="it-IT" altLang="it-IT"/>
          </a:p>
          <a:p>
            <a:pPr eaLnBrk="1" hangingPunct="1"/>
            <a:endParaRPr lang="it-IT" altLang="it-IT"/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75013"/>
            <a:ext cx="5040313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9"/>
          <p:cNvSpPr txBox="1"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it-IT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Riflessione</a:t>
            </a:r>
            <a:endParaRPr lang="it-IT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Eziologia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Lavoro</a:t>
            </a:r>
            <a:r>
              <a:rPr lang="en-US" dirty="0"/>
              <a:t> da </a:t>
            </a:r>
            <a:r>
              <a:rPr lang="en-US" dirty="0" err="1"/>
              <a:t>vicino</a:t>
            </a:r>
            <a:endParaRPr lang="en-US" dirty="0"/>
          </a:p>
          <a:p>
            <a:r>
              <a:rPr lang="en-US" dirty="0" err="1"/>
              <a:t>Lettura</a:t>
            </a:r>
            <a:r>
              <a:rPr lang="en-US" dirty="0"/>
              <a:t> </a:t>
            </a:r>
          </a:p>
          <a:p>
            <a:r>
              <a:rPr lang="en-US" dirty="0" err="1"/>
              <a:t>Accomodazione</a:t>
            </a:r>
            <a:endParaRPr lang="en-US" dirty="0"/>
          </a:p>
          <a:p>
            <a:r>
              <a:rPr lang="en-US" dirty="0" err="1"/>
              <a:t>Correzione</a:t>
            </a:r>
            <a:r>
              <a:rPr lang="en-US" dirty="0"/>
              <a:t> con </a:t>
            </a:r>
            <a:r>
              <a:rPr lang="en-US" dirty="0" err="1"/>
              <a:t>lenti</a:t>
            </a:r>
            <a:endParaRPr lang="en-US" dirty="0"/>
          </a:p>
          <a:p>
            <a:r>
              <a:rPr lang="en-US" dirty="0" err="1"/>
              <a:t>Illuminazione</a:t>
            </a:r>
            <a:r>
              <a:rPr lang="en-US" dirty="0"/>
              <a:t> </a:t>
            </a:r>
            <a:r>
              <a:rPr lang="en-US" dirty="0" err="1"/>
              <a:t>ambientale</a:t>
            </a:r>
            <a:r>
              <a:rPr lang="en-US" dirty="0"/>
              <a:t> </a:t>
            </a:r>
          </a:p>
          <a:p>
            <a:r>
              <a:rPr lang="en-US" dirty="0" err="1"/>
              <a:t>Intelligenza</a:t>
            </a:r>
            <a:endParaRPr lang="en-US" dirty="0"/>
          </a:p>
          <a:p>
            <a:r>
              <a:rPr lang="en-US" dirty="0" err="1"/>
              <a:t>Urbanizzazione</a:t>
            </a:r>
            <a:endParaRPr lang="en-US" dirty="0"/>
          </a:p>
          <a:p>
            <a:r>
              <a:rPr lang="en-US" dirty="0" err="1"/>
              <a:t>Dieta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60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968126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Epidemilogia</a:t>
            </a:r>
            <a:r>
              <a:rPr lang="it-IT" dirty="0"/>
              <a:t>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/>
              <a:t>Prevalenza</a:t>
            </a:r>
            <a:r>
              <a:rPr lang="en-US" b="1" dirty="0"/>
              <a:t> molto </a:t>
            </a:r>
            <a:r>
              <a:rPr lang="en-US" b="1" dirty="0" err="1"/>
              <a:t>variabile</a:t>
            </a:r>
            <a:endParaRPr lang="en-US" b="1" dirty="0"/>
          </a:p>
          <a:p>
            <a:pPr lvl="1"/>
            <a:r>
              <a:rPr lang="en-US" dirty="0"/>
              <a:t>USA: 20-50% </a:t>
            </a:r>
          </a:p>
          <a:p>
            <a:pPr lvl="1"/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regioni</a:t>
            </a:r>
            <a:r>
              <a:rPr lang="en-US" dirty="0"/>
              <a:t> </a:t>
            </a:r>
            <a:r>
              <a:rPr lang="en-US" dirty="0" err="1"/>
              <a:t>asiatiche</a:t>
            </a:r>
            <a:r>
              <a:rPr lang="en-US" dirty="0"/>
              <a:t>: </a:t>
            </a:r>
            <a:r>
              <a:rPr lang="en-US" dirty="0" err="1"/>
              <a:t>fino</a:t>
            </a:r>
            <a:r>
              <a:rPr lang="en-US" dirty="0"/>
              <a:t> a 80-90%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USA: </a:t>
            </a:r>
            <a:r>
              <a:rPr lang="en-US" dirty="0" err="1"/>
              <a:t>adolescenti</a:t>
            </a:r>
            <a:r>
              <a:rPr lang="en-US" dirty="0"/>
              <a:t> di </a:t>
            </a:r>
            <a:r>
              <a:rPr lang="en-US" dirty="0" err="1"/>
              <a:t>differenti</a:t>
            </a:r>
            <a:r>
              <a:rPr lang="en-US" dirty="0"/>
              <a:t> </a:t>
            </a:r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etnici</a:t>
            </a:r>
            <a:r>
              <a:rPr lang="en-US" dirty="0"/>
              <a:t> (2003)</a:t>
            </a:r>
          </a:p>
          <a:p>
            <a:pPr lvl="1"/>
            <a:r>
              <a:rPr lang="en-US" dirty="0"/>
              <a:t>Asiatici18.5% </a:t>
            </a:r>
          </a:p>
          <a:p>
            <a:pPr lvl="1"/>
            <a:r>
              <a:rPr lang="en-US" dirty="0" err="1"/>
              <a:t>Ispanici</a:t>
            </a:r>
            <a:r>
              <a:rPr lang="en-US" dirty="0"/>
              <a:t> 13.2%</a:t>
            </a:r>
          </a:p>
          <a:p>
            <a:pPr lvl="1"/>
            <a:r>
              <a:rPr lang="en-US" dirty="0" err="1"/>
              <a:t>Africani</a:t>
            </a:r>
            <a:r>
              <a:rPr lang="en-US" dirty="0"/>
              <a:t> 6.6% </a:t>
            </a:r>
          </a:p>
          <a:p>
            <a:pPr lvl="1"/>
            <a:r>
              <a:rPr lang="en-US" dirty="0" err="1"/>
              <a:t>Caucasici</a:t>
            </a:r>
            <a:r>
              <a:rPr lang="en-US" dirty="0"/>
              <a:t> 4.4%.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61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2781215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Miopia</a:t>
            </a:r>
            <a:br>
              <a:rPr lang="it-IT" altLang="it-IT"/>
            </a:br>
            <a:endParaRPr lang="it-IT" altLang="it-IT" sz="2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it-IT" b="1"/>
              <a:t>Entità</a:t>
            </a:r>
          </a:p>
          <a:p>
            <a:pPr lvl="1" eaLnBrk="1" hangingPunct="1"/>
            <a:r>
              <a:rPr lang="it-IT" altLang="it-IT"/>
              <a:t>Lieve	</a:t>
            </a:r>
            <a:r>
              <a:rPr lang="it-IT" altLang="it-IT" u="sng"/>
              <a:t>&lt;</a:t>
            </a:r>
            <a:r>
              <a:rPr lang="it-IT" altLang="it-IT"/>
              <a:t> 3 D</a:t>
            </a:r>
          </a:p>
          <a:p>
            <a:pPr lvl="1" eaLnBrk="1" hangingPunct="1"/>
            <a:r>
              <a:rPr lang="it-IT" altLang="it-IT"/>
              <a:t>Media	&lt; 6 D</a:t>
            </a:r>
          </a:p>
          <a:p>
            <a:pPr lvl="1" eaLnBrk="1" hangingPunct="1"/>
            <a:r>
              <a:rPr lang="it-IT" altLang="it-IT"/>
              <a:t>Elevata	&gt; 6 D</a:t>
            </a:r>
          </a:p>
          <a:p>
            <a:pPr eaLnBrk="1" hangingPunct="1"/>
            <a:endParaRPr lang="it-IT" altLang="it-IT"/>
          </a:p>
          <a:p>
            <a:pPr eaLnBrk="1" hangingPunct="1">
              <a:buFontTx/>
              <a:buNone/>
            </a:pPr>
            <a:endParaRPr lang="it-IT" altLang="it-IT"/>
          </a:p>
        </p:txBody>
      </p:sp>
      <p:pic>
        <p:nvPicPr>
          <p:cNvPr id="63492" name="Picture 2" descr="funzionamento dell'occhi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67175" y="2133600"/>
            <a:ext cx="4537075" cy="1943100"/>
          </a:xfrm>
          <a:noFill/>
        </p:spPr>
      </p:pic>
      <p:sp>
        <p:nvSpPr>
          <p:cNvPr id="5" name="Rettangolo 4"/>
          <p:cNvSpPr/>
          <p:nvPr/>
        </p:nvSpPr>
        <p:spPr>
          <a:xfrm>
            <a:off x="827088" y="4140200"/>
            <a:ext cx="8137525" cy="13285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sz="2600" dirty="0">
                <a:solidFill>
                  <a:prstClr val="black"/>
                </a:solidFill>
                <a:latin typeface="Gill Sans MT"/>
              </a:rPr>
              <a:t>Circa </a:t>
            </a:r>
          </a:p>
          <a:p>
            <a:pPr marL="547688" lvl="1" indent="-273050"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sz="2300" dirty="0">
                <a:solidFill>
                  <a:srgbClr val="464653"/>
                </a:solidFill>
                <a:latin typeface="Gill Sans MT"/>
              </a:rPr>
              <a:t>66% </a:t>
            </a:r>
            <a:r>
              <a:rPr lang="en-US" sz="2300" dirty="0" err="1">
                <a:solidFill>
                  <a:srgbClr val="464653"/>
                </a:solidFill>
                <a:latin typeface="Gill Sans MT"/>
              </a:rPr>
              <a:t>dei</a:t>
            </a:r>
            <a:r>
              <a:rPr lang="en-US" sz="2300" dirty="0">
                <a:solidFill>
                  <a:srgbClr val="464653"/>
                </a:solidFill>
                <a:latin typeface="Gill Sans MT"/>
              </a:rPr>
              <a:t> </a:t>
            </a:r>
            <a:r>
              <a:rPr lang="en-US" sz="2300" dirty="0" err="1">
                <a:solidFill>
                  <a:srgbClr val="464653"/>
                </a:solidFill>
                <a:latin typeface="Gill Sans MT"/>
              </a:rPr>
              <a:t>miopi</a:t>
            </a:r>
            <a:r>
              <a:rPr lang="en-US" sz="2300" dirty="0">
                <a:solidFill>
                  <a:srgbClr val="464653"/>
                </a:solidFill>
                <a:latin typeface="Gill Sans MT"/>
              </a:rPr>
              <a:t> &lt; 2 D</a:t>
            </a:r>
          </a:p>
          <a:p>
            <a:pPr marL="547688" lvl="1" indent="-273050"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sz="2300" dirty="0">
                <a:solidFill>
                  <a:srgbClr val="464653"/>
                </a:solidFill>
                <a:latin typeface="Gill Sans MT"/>
              </a:rPr>
              <a:t>95% </a:t>
            </a:r>
            <a:r>
              <a:rPr lang="en-US" sz="2300" dirty="0" err="1">
                <a:solidFill>
                  <a:srgbClr val="464653"/>
                </a:solidFill>
                <a:latin typeface="Gill Sans MT"/>
              </a:rPr>
              <a:t>dei</a:t>
            </a:r>
            <a:r>
              <a:rPr lang="en-US" sz="2300" dirty="0">
                <a:solidFill>
                  <a:srgbClr val="464653"/>
                </a:solidFill>
                <a:latin typeface="Gill Sans MT"/>
              </a:rPr>
              <a:t> </a:t>
            </a:r>
            <a:r>
              <a:rPr lang="en-US" sz="2300" dirty="0" err="1">
                <a:solidFill>
                  <a:srgbClr val="464653"/>
                </a:solidFill>
                <a:latin typeface="Gill Sans MT"/>
              </a:rPr>
              <a:t>miopi</a:t>
            </a:r>
            <a:r>
              <a:rPr lang="en-US" sz="2300" dirty="0">
                <a:solidFill>
                  <a:srgbClr val="464653"/>
                </a:solidFill>
                <a:latin typeface="Gill Sans MT"/>
              </a:rPr>
              <a:t> &lt; 6 D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62</a:t>
            </a:fld>
            <a:endParaRPr lang="it-IT" altLang="it-IT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7"/>
          <p:cNvSpPr txBox="1">
            <a:spLocks noChangeArrowheads="1"/>
          </p:cNvSpPr>
          <p:nvPr/>
        </p:nvSpPr>
        <p:spPr bwMode="auto">
          <a:xfrm>
            <a:off x="3455988" y="2349500"/>
            <a:ext cx="558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80000"/>
              <a:buFontTx/>
              <a:buNone/>
            </a:pPr>
            <a:r>
              <a:rPr lang="it-IT" altLang="it-IT" sz="2800">
                <a:latin typeface="Trebuchet MS" panose="020B0603020202020204" pitchFamily="34" charset="0"/>
              </a:rPr>
              <a:t> </a:t>
            </a:r>
            <a:endParaRPr lang="en-US" altLang="it-IT" sz="280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1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Miopia a comparsa precoce (60 %)</a:t>
            </a:r>
          </a:p>
        </p:txBody>
      </p:sp>
      <p:sp>
        <p:nvSpPr>
          <p:cNvPr id="64516" name="Segnaposto contenuto 1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74675" lvl="1" eaLnBrk="1" hangingPunct="1">
              <a:buSzPct val="141000"/>
            </a:pPr>
            <a:endParaRPr lang="it-IT" altLang="it-IT"/>
          </a:p>
          <a:p>
            <a:pPr marL="574675" lvl="1" eaLnBrk="1" hangingPunct="1">
              <a:buSzPct val="141000"/>
              <a:buFont typeface="Arial" panose="020B0604020202020204" pitchFamily="34" charset="0"/>
              <a:buNone/>
            </a:pPr>
            <a:r>
              <a:rPr lang="it-IT" altLang="it-IT"/>
              <a:t> </a:t>
            </a:r>
          </a:p>
          <a:p>
            <a:pPr marL="574675" lvl="1" eaLnBrk="1" hangingPunct="1">
              <a:lnSpc>
                <a:spcPct val="150000"/>
              </a:lnSpc>
              <a:buSzPct val="141000"/>
            </a:pPr>
            <a:r>
              <a:rPr lang="it-IT" altLang="it-IT"/>
              <a:t> </a:t>
            </a:r>
            <a:r>
              <a:rPr lang="it-IT" altLang="it-IT" sz="2800"/>
              <a:t>fra 7 ed 11 anni di età</a:t>
            </a:r>
          </a:p>
          <a:p>
            <a:pPr marL="574675" lvl="1" eaLnBrk="1" hangingPunct="1">
              <a:lnSpc>
                <a:spcPct val="150000"/>
              </a:lnSpc>
              <a:buSzPct val="141000"/>
            </a:pPr>
            <a:r>
              <a:rPr lang="it-IT" altLang="it-IT" sz="2800"/>
              <a:t> progressione fino a 15-20 anni</a:t>
            </a:r>
          </a:p>
          <a:p>
            <a:pPr marL="574675" lvl="1" eaLnBrk="1" hangingPunct="1">
              <a:lnSpc>
                <a:spcPct val="150000"/>
              </a:lnSpc>
              <a:buSzPct val="141000"/>
            </a:pPr>
            <a:r>
              <a:rPr lang="it-IT" altLang="it-IT" sz="2800"/>
              <a:t> incremento per anno </a:t>
            </a:r>
            <a:r>
              <a:rPr lang="en-US" altLang="it-IT" sz="2800">
                <a:cs typeface="Times New Roman" panose="02020603050405020304" pitchFamily="18" charset="0"/>
              </a:rPr>
              <a:t>~ 0,32 D</a:t>
            </a:r>
          </a:p>
          <a:p>
            <a:pPr marL="574675" lvl="1" eaLnBrk="1" hangingPunct="1">
              <a:lnSpc>
                <a:spcPct val="150000"/>
              </a:lnSpc>
              <a:buSzPct val="141000"/>
            </a:pPr>
            <a:r>
              <a:rPr lang="en-US" altLang="it-IT" sz="2800">
                <a:cs typeface="Times New Roman" panose="02020603050405020304" pitchFamily="18" charset="0"/>
              </a:rPr>
              <a:t> in genere non supera 3-4 D</a:t>
            </a:r>
          </a:p>
          <a:p>
            <a:pPr eaLnBrk="1" hangingPunct="1"/>
            <a:endParaRPr lang="it-IT" altLang="it-IT" sz="2800" b="1"/>
          </a:p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63</a:t>
            </a:fld>
            <a:endParaRPr lang="it-IT" altLang="it-IT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7"/>
          <p:cNvSpPr txBox="1">
            <a:spLocks noChangeArrowheads="1"/>
          </p:cNvSpPr>
          <p:nvPr/>
        </p:nvSpPr>
        <p:spPr bwMode="auto">
          <a:xfrm>
            <a:off x="3455988" y="2349500"/>
            <a:ext cx="558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80000"/>
              <a:buFontTx/>
              <a:buNone/>
            </a:pPr>
            <a:r>
              <a:rPr lang="it-IT" altLang="it-IT" sz="2800">
                <a:latin typeface="Trebuchet MS" panose="020B0603020202020204" pitchFamily="34" charset="0"/>
              </a:rPr>
              <a:t> </a:t>
            </a:r>
            <a:endParaRPr lang="en-US" altLang="it-IT" sz="280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563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Miopia a comparsa tardiva  </a:t>
            </a:r>
          </a:p>
        </p:txBody>
      </p:sp>
      <p:sp>
        <p:nvSpPr>
          <p:cNvPr id="66564" name="Segnaposto contenuto 1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647700" lvl="1" eaLnBrk="1" hangingPunct="1">
              <a:buSzPct val="141000"/>
              <a:buFont typeface="Arial" panose="020B0604020202020204" pitchFamily="34" charset="0"/>
              <a:buChar char="–"/>
            </a:pPr>
            <a:endParaRPr lang="en-US" altLang="it-IT" dirty="0">
              <a:cs typeface="Times New Roman" panose="02020603050405020304" pitchFamily="18" charset="0"/>
            </a:endParaRPr>
          </a:p>
          <a:p>
            <a:pPr marL="647700" lvl="1" eaLnBrk="1" hangingPunct="1">
              <a:lnSpc>
                <a:spcPct val="150000"/>
              </a:lnSpc>
              <a:buSzPct val="141000"/>
            </a:pPr>
            <a:r>
              <a:rPr lang="en-US" altLang="it-IT" sz="2400" dirty="0" err="1">
                <a:cs typeface="Times New Roman" panose="02020603050405020304" pitchFamily="18" charset="0"/>
              </a:rPr>
              <a:t>dopo</a:t>
            </a:r>
            <a:r>
              <a:rPr lang="en-US" altLang="it-IT" sz="2400" dirty="0">
                <a:cs typeface="Times New Roman" panose="02020603050405020304" pitchFamily="18" charset="0"/>
              </a:rPr>
              <a:t> </a:t>
            </a:r>
            <a:r>
              <a:rPr lang="en-US" altLang="it-IT" sz="2400" dirty="0" err="1">
                <a:cs typeface="Times New Roman" panose="02020603050405020304" pitchFamily="18" charset="0"/>
              </a:rPr>
              <a:t>i</a:t>
            </a:r>
            <a:r>
              <a:rPr lang="en-US" altLang="it-IT" sz="2400" dirty="0">
                <a:cs typeface="Times New Roman" panose="02020603050405020304" pitchFamily="18" charset="0"/>
              </a:rPr>
              <a:t> 15 </a:t>
            </a:r>
            <a:r>
              <a:rPr lang="en-US" altLang="it-IT" sz="2400" dirty="0" err="1">
                <a:cs typeface="Times New Roman" panose="02020603050405020304" pitchFamily="18" charset="0"/>
              </a:rPr>
              <a:t>anni</a:t>
            </a:r>
            <a:r>
              <a:rPr lang="en-US" altLang="it-IT" sz="2400" dirty="0">
                <a:cs typeface="Times New Roman" panose="02020603050405020304" pitchFamily="18" charset="0"/>
              </a:rPr>
              <a:t> di </a:t>
            </a:r>
            <a:r>
              <a:rPr lang="en-US" altLang="it-IT" sz="2400" dirty="0" err="1">
                <a:cs typeface="Times New Roman" panose="02020603050405020304" pitchFamily="18" charset="0"/>
              </a:rPr>
              <a:t>età</a:t>
            </a:r>
            <a:endParaRPr lang="en-US" altLang="it-IT" sz="2400" dirty="0">
              <a:cs typeface="Times New Roman" panose="02020603050405020304" pitchFamily="18" charset="0"/>
            </a:endParaRPr>
          </a:p>
          <a:p>
            <a:pPr marL="647700" lvl="1" eaLnBrk="1" hangingPunct="1">
              <a:lnSpc>
                <a:spcPct val="150000"/>
              </a:lnSpc>
              <a:buSzPct val="141000"/>
            </a:pPr>
            <a:r>
              <a:rPr lang="en-US" altLang="it-IT" sz="2400" dirty="0">
                <a:cs typeface="Times New Roman" panose="02020603050405020304" pitchFamily="18" charset="0"/>
              </a:rPr>
              <a:t> solo </a:t>
            </a:r>
            <a:r>
              <a:rPr lang="en-US" altLang="it-IT" sz="2400" dirty="0" err="1">
                <a:cs typeface="Times New Roman" panose="02020603050405020304" pitchFamily="18" charset="0"/>
              </a:rPr>
              <a:t>assile</a:t>
            </a:r>
            <a:r>
              <a:rPr lang="en-US" altLang="it-IT" sz="2400" dirty="0">
                <a:cs typeface="Times New Roman" panose="02020603050405020304" pitchFamily="18" charset="0"/>
              </a:rPr>
              <a:t> </a:t>
            </a:r>
          </a:p>
          <a:p>
            <a:pPr marL="647700" lvl="1" eaLnBrk="1" hangingPunct="1">
              <a:lnSpc>
                <a:spcPct val="150000"/>
              </a:lnSpc>
              <a:buSzPct val="141000"/>
            </a:pPr>
            <a:r>
              <a:rPr lang="en-US" altLang="it-IT" sz="2400" dirty="0">
                <a:cs typeface="Times New Roman" panose="02020603050405020304" pitchFamily="18" charset="0"/>
              </a:rPr>
              <a:t> </a:t>
            </a:r>
            <a:r>
              <a:rPr lang="en-US" altLang="it-IT" sz="2400" dirty="0" err="1">
                <a:cs typeface="Times New Roman" panose="02020603050405020304" pitchFamily="18" charset="0"/>
              </a:rPr>
              <a:t>incremento</a:t>
            </a:r>
            <a:r>
              <a:rPr lang="en-US" altLang="it-IT" sz="2400" dirty="0">
                <a:cs typeface="Times New Roman" panose="02020603050405020304" pitchFamily="18" charset="0"/>
              </a:rPr>
              <a:t> per anno ~ 0,16 D</a:t>
            </a:r>
          </a:p>
          <a:p>
            <a:pPr marL="647700" lvl="1" eaLnBrk="1" hangingPunct="1">
              <a:lnSpc>
                <a:spcPct val="150000"/>
              </a:lnSpc>
              <a:buSzPct val="141000"/>
            </a:pPr>
            <a:r>
              <a:rPr lang="en-US" altLang="it-IT" sz="2400" dirty="0">
                <a:cs typeface="Times New Roman" panose="02020603050405020304" pitchFamily="18" charset="0"/>
              </a:rPr>
              <a:t> </a:t>
            </a:r>
            <a:r>
              <a:rPr lang="en-US" altLang="it-IT" sz="2400" dirty="0" err="1">
                <a:cs typeface="Times New Roman" panose="02020603050405020304" pitchFamily="18" charset="0"/>
              </a:rPr>
              <a:t>raramente</a:t>
            </a:r>
            <a:r>
              <a:rPr lang="en-US" altLang="it-IT" sz="2400" dirty="0">
                <a:cs typeface="Times New Roman" panose="02020603050405020304" pitchFamily="18" charset="0"/>
              </a:rPr>
              <a:t> </a:t>
            </a:r>
            <a:r>
              <a:rPr lang="en-US" altLang="it-IT" sz="2400" dirty="0" err="1">
                <a:cs typeface="Times New Roman" panose="02020603050405020304" pitchFamily="18" charset="0"/>
              </a:rPr>
              <a:t>supera</a:t>
            </a:r>
            <a:r>
              <a:rPr lang="en-US" altLang="it-IT" sz="2400" dirty="0">
                <a:cs typeface="Times New Roman" panose="02020603050405020304" pitchFamily="18" charset="0"/>
              </a:rPr>
              <a:t> 2 D</a:t>
            </a:r>
          </a:p>
          <a:p>
            <a:pPr marL="647700" lvl="1" eaLnBrk="1" hangingPunct="1">
              <a:lnSpc>
                <a:spcPct val="150000"/>
              </a:lnSpc>
              <a:buSzPct val="141000"/>
            </a:pPr>
            <a:endParaRPr lang="en-US" altLang="it-IT" sz="2400" u="sng" dirty="0">
              <a:cs typeface="Times New Roman" panose="02020603050405020304" pitchFamily="18" charset="0"/>
            </a:endParaRPr>
          </a:p>
          <a:p>
            <a:pPr marL="374650" lvl="1" indent="0" eaLnBrk="1" hangingPunct="1">
              <a:lnSpc>
                <a:spcPct val="150000"/>
              </a:lnSpc>
              <a:buSzPct val="141000"/>
              <a:buNone/>
            </a:pPr>
            <a:endParaRPr lang="it-IT" altLang="it-IT" sz="24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64</a:t>
            </a:fld>
            <a:endParaRPr lang="it-IT" altLang="it-IT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Miopia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non-patologica</a:t>
            </a:r>
          </a:p>
          <a:p>
            <a:endParaRPr lang="it-IT" dirty="0"/>
          </a:p>
          <a:p>
            <a:r>
              <a:rPr lang="it-IT" dirty="0"/>
              <a:t>patologica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65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697757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Miopia degenerativa / congenita</a:t>
            </a:r>
            <a:endParaRPr lang="it-IT" altLang="it-IT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513"/>
            <a:ext cx="4038600" cy="4525962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endParaRPr lang="it-IT" altLang="it-IT" sz="2000"/>
          </a:p>
          <a:p>
            <a:pPr eaLnBrk="1" hangingPunct="1">
              <a:lnSpc>
                <a:spcPct val="200000"/>
              </a:lnSpc>
            </a:pPr>
            <a:r>
              <a:rPr lang="it-IT" altLang="it-IT" sz="2000"/>
              <a:t>1 -2 % della popolazione caucasica, molto più comune in alcune popolazioni orientali</a:t>
            </a:r>
          </a:p>
          <a:p>
            <a:pPr eaLnBrk="1" hangingPunct="1">
              <a:lnSpc>
                <a:spcPct val="200000"/>
              </a:lnSpc>
            </a:pPr>
            <a:r>
              <a:rPr lang="it-IT" altLang="it-IT" sz="2000"/>
              <a:t>Maschi / femmine = 1 / 2</a:t>
            </a:r>
          </a:p>
          <a:p>
            <a:pPr eaLnBrk="1" hangingPunct="1">
              <a:lnSpc>
                <a:spcPct val="200000"/>
              </a:lnSpc>
            </a:pPr>
            <a:r>
              <a:rPr lang="it-IT" altLang="it-IT" sz="2000"/>
              <a:t>Errore refrattivo elevato (&gt; 8 D)</a:t>
            </a:r>
            <a:r>
              <a:rPr lang="it-IT" altLang="it-IT" sz="2400"/>
              <a:t> </a:t>
            </a:r>
          </a:p>
          <a:p>
            <a:pPr lvl="1" eaLnBrk="1" hangingPunct="1">
              <a:buFontTx/>
              <a:buNone/>
            </a:pPr>
            <a:endParaRPr lang="it-IT" altLang="it-IT"/>
          </a:p>
        </p:txBody>
      </p:sp>
      <p:sp>
        <p:nvSpPr>
          <p:cNvPr id="64516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it-IT" sz="2000" dirty="0"/>
          </a:p>
          <a:p>
            <a:pPr marL="274320" indent="-274320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sz="2000" dirty="0"/>
              <a:t>Lunghezza assiale &gt; 26 mm. </a:t>
            </a:r>
          </a:p>
          <a:p>
            <a:pPr marL="274320" indent="-274320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sz="2000" dirty="0"/>
              <a:t>Associazione con</a:t>
            </a:r>
          </a:p>
          <a:p>
            <a:pPr marL="548958" lvl="1" indent="-274320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>
                <a:solidFill>
                  <a:schemeClr val="tx1"/>
                </a:solidFill>
              </a:rPr>
              <a:t>lesioni degenerative </a:t>
            </a:r>
            <a:r>
              <a:rPr lang="it-IT" dirty="0" err="1">
                <a:solidFill>
                  <a:schemeClr val="tx1"/>
                </a:solidFill>
              </a:rPr>
              <a:t>corioretiniche</a:t>
            </a:r>
            <a:endParaRPr lang="it-IT" dirty="0">
              <a:solidFill>
                <a:schemeClr val="tx1"/>
              </a:solidFill>
            </a:endParaRPr>
          </a:p>
          <a:p>
            <a:pPr marL="548640" lvl="1" indent="-274320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>
                <a:solidFill>
                  <a:schemeClr val="tx1"/>
                </a:solidFill>
              </a:rPr>
              <a:t>cataratta </a:t>
            </a:r>
          </a:p>
          <a:p>
            <a:pPr marL="548640" lvl="1" indent="-274320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>
                <a:solidFill>
                  <a:schemeClr val="tx1"/>
                </a:solidFill>
              </a:rPr>
              <a:t>glaucoma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66</a:t>
            </a:fld>
            <a:endParaRPr lang="it-IT" altLang="it-IT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/>
              <a:t>Come vede un paziente affetto da miopia ?</a:t>
            </a:r>
          </a:p>
        </p:txBody>
      </p:sp>
      <p:sp>
        <p:nvSpPr>
          <p:cNvPr id="69635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pic>
        <p:nvPicPr>
          <p:cNvPr id="69636" name="Picture 2" descr="http://www.oratorio-pasian.it/immagini/immaginiPosts/foto_post_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74838"/>
            <a:ext cx="5976938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67</a:t>
            </a:fld>
            <a:endParaRPr lang="it-IT" altLang="it-IT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Quando correggere la miopia?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endParaRPr lang="it-IT" altLang="it-IT"/>
          </a:p>
          <a:p>
            <a:pPr eaLnBrk="1" hangingPunct="1"/>
            <a:r>
              <a:rPr lang="it-IT" altLang="it-IT" b="1"/>
              <a:t>Sempre</a:t>
            </a:r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 b="1"/>
              <a:t>A permanenza</a:t>
            </a:r>
          </a:p>
          <a:p>
            <a:pPr eaLnBrk="1" hangingPunct="1"/>
            <a:endParaRPr lang="it-IT" altLang="it-IT"/>
          </a:p>
        </p:txBody>
      </p:sp>
      <p:sp>
        <p:nvSpPr>
          <p:cNvPr id="70660" name="Segnaposto contenuto 3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lenti a contatto indispensabili in casi particolari</a:t>
            </a:r>
          </a:p>
          <a:p>
            <a:pPr lvl="1" eaLnBrk="1" hangingPunct="1"/>
            <a:r>
              <a:rPr lang="it-IT" altLang="it-IT"/>
              <a:t>nelle miopie elevate precoci</a:t>
            </a:r>
          </a:p>
          <a:p>
            <a:pPr lvl="1" eaLnBrk="1" hangingPunct="1"/>
            <a:r>
              <a:rPr lang="it-IT" altLang="it-IT"/>
              <a:t>anisometropie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Eccezione:</a:t>
            </a:r>
          </a:p>
          <a:p>
            <a:pPr lvl="1" eaLnBrk="1" hangingPunct="1"/>
            <a:r>
              <a:rPr lang="it-IT" altLang="it-IT"/>
              <a:t>miopie lievi in bambini molto piccoli</a:t>
            </a:r>
          </a:p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68</a:t>
            </a:fld>
            <a:endParaRPr lang="it-IT" altLang="it-IT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/>
              <a:t>Come si corregge la miopia?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it-IT" sz="2800" b="1"/>
              <a:t>Lenti a tempiale</a:t>
            </a:r>
          </a:p>
          <a:p>
            <a:pPr eaLnBrk="1" hangingPunct="1"/>
            <a:endParaRPr lang="it-IT" altLang="it-IT" sz="2800"/>
          </a:p>
          <a:p>
            <a:pPr eaLnBrk="1" hangingPunct="1"/>
            <a:endParaRPr lang="it-IT" altLang="it-IT" sz="2800"/>
          </a:p>
          <a:p>
            <a:pPr eaLnBrk="1" hangingPunct="1"/>
            <a:endParaRPr lang="it-IT" altLang="it-IT" sz="280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altLang="it-IT" sz="2400"/>
              <a:t>Immagine più piccola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altLang="it-IT" sz="2400"/>
              <a:t>Non tollerata anisometropia &gt; 3.5 D</a:t>
            </a:r>
          </a:p>
          <a:p>
            <a:pPr eaLnBrk="1" hangingPunct="1"/>
            <a:endParaRPr lang="it-IT" altLang="it-IT" sz="2800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4637088" y="4005263"/>
            <a:ext cx="4038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it-IT" altLang="it-IT" sz="2800">
              <a:latin typeface="Calibri" panose="020F0502020204030204" pitchFamily="34" charset="0"/>
            </a:endParaRPr>
          </a:p>
        </p:txBody>
      </p:sp>
      <p:pic>
        <p:nvPicPr>
          <p:cNvPr id="71685" name="Picture 20" descr="File:Myopi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4481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5F99C-B2A6-4AFB-9DE4-CAEDECA5A099}" type="slidenum">
              <a:rPr lang="it-IT" altLang="it-IT" smtClean="0"/>
              <a:pPr>
                <a:defRPr/>
              </a:pPr>
              <a:t>69</a:t>
            </a:fld>
            <a:endParaRPr lang="it-IT" alt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8"/>
          <p:cNvSpPr>
            <a:spLocks noChangeArrowheads="1"/>
          </p:cNvSpPr>
          <p:nvPr/>
        </p:nvSpPr>
        <p:spPr bwMode="auto">
          <a:xfrm>
            <a:off x="4284663" y="1916113"/>
            <a:ext cx="48593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altLang="it-IT" sz="4000" b="1"/>
              <a:t>Rifrazione</a:t>
            </a:r>
            <a:endParaRPr lang="it-IT" altLang="it-IT" sz="4000"/>
          </a:p>
        </p:txBody>
      </p:sp>
      <p:sp>
        <p:nvSpPr>
          <p:cNvPr id="21508" name="Rectangle 28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it-IT" altLang="it-IT" sz="2400" dirty="0"/>
          </a:p>
          <a:p>
            <a:pPr algn="just" eaLnBrk="1" hangingPunct="1"/>
            <a:endParaRPr lang="it-IT" altLang="it-IT" sz="2400" dirty="0"/>
          </a:p>
          <a:p>
            <a:pPr eaLnBrk="1" hangingPunct="1"/>
            <a:endParaRPr lang="it-IT" altLang="it-IT" sz="2400" b="1" dirty="0"/>
          </a:p>
          <a:p>
            <a:pPr eaLnBrk="1" hangingPunct="1">
              <a:buFontTx/>
              <a:buNone/>
            </a:pPr>
            <a:endParaRPr lang="it-IT" altLang="it-IT" sz="2400" b="1" dirty="0"/>
          </a:p>
        </p:txBody>
      </p:sp>
      <p:pic>
        <p:nvPicPr>
          <p:cNvPr id="5" name="Picture 4" descr="http://upload.wikimedia.org/wikipedia/commons/0/0e/Emmetr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4356893"/>
            <a:ext cx="3659932" cy="177971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/>
              <a:t>Come si corregge la miopia?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it-IT" sz="2800"/>
              <a:t>Lenti a tempiale</a:t>
            </a:r>
          </a:p>
          <a:p>
            <a:pPr eaLnBrk="1" hangingPunct="1"/>
            <a:r>
              <a:rPr lang="it-IT" altLang="it-IT" sz="2800" b="1"/>
              <a:t>Lenti a contatto</a:t>
            </a:r>
          </a:p>
        </p:txBody>
      </p:sp>
      <p:pic>
        <p:nvPicPr>
          <p:cNvPr id="72708" name="Picture 9" descr="lent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725" y="1557338"/>
            <a:ext cx="3319463" cy="2535237"/>
          </a:xfrm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429000" y="4581525"/>
            <a:ext cx="51800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800">
                <a:latin typeface="Calibri" panose="020F0502020204030204" pitchFamily="34" charset="0"/>
              </a:rPr>
              <a:t>Problemi di igiene e pulizia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800">
                <a:latin typeface="Calibri" panose="020F0502020204030204" pitchFamily="34" charset="0"/>
              </a:rPr>
              <a:t>Rare ma potenzialmente molto gravi le infezioni corneali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5F99C-B2A6-4AFB-9DE4-CAEDECA5A099}" type="slidenum">
              <a:rPr lang="it-IT" altLang="it-IT" smtClean="0"/>
              <a:pPr>
                <a:defRPr/>
              </a:pPr>
              <a:t>70</a:t>
            </a:fld>
            <a:endParaRPr lang="it-IT" altLang="it-IT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/>
              <a:t>Come si corregge la miopia?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it-IT" sz="2800"/>
              <a:t>Occhiale </a:t>
            </a:r>
          </a:p>
          <a:p>
            <a:pPr eaLnBrk="1" hangingPunct="1"/>
            <a:r>
              <a:rPr lang="it-IT" altLang="it-IT" sz="2800"/>
              <a:t>Lenti a contatto</a:t>
            </a:r>
          </a:p>
          <a:p>
            <a:pPr eaLnBrk="1" hangingPunct="1"/>
            <a:r>
              <a:rPr lang="it-IT" altLang="it-IT" sz="2800" b="1"/>
              <a:t>Chirurgia</a:t>
            </a:r>
            <a:r>
              <a:rPr lang="it-IT" altLang="it-IT" sz="2800"/>
              <a:t> </a:t>
            </a:r>
          </a:p>
          <a:p>
            <a:pPr lvl="1" eaLnBrk="1" hangingPunct="1"/>
            <a:r>
              <a:rPr lang="it-IT" altLang="it-IT" sz="2400" b="1"/>
              <a:t>Cheratotomia radiale</a:t>
            </a:r>
          </a:p>
          <a:p>
            <a:pPr lvl="1" eaLnBrk="1" hangingPunct="1"/>
            <a:r>
              <a:rPr lang="it-IT" altLang="it-IT" sz="2400"/>
              <a:t>Fotocheratectomia </a:t>
            </a:r>
          </a:p>
        </p:txBody>
      </p:sp>
      <p:graphicFrame>
        <p:nvGraphicFramePr>
          <p:cNvPr id="7373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292725" y="1484313"/>
          <a:ext cx="3408363" cy="2651125"/>
        </p:xfrm>
        <a:graphic>
          <a:graphicData uri="http://schemas.openxmlformats.org/presentationml/2006/ole">
            <p:oleObj spid="_x0000_s73757" name="Immagine bitmap" r:id="rId3" imgW="2400635" imgH="1867161" progId="PBrush">
              <p:embed/>
            </p:oleObj>
          </a:graphicData>
        </a:graphic>
      </p:graphicFrame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5219700" y="4581525"/>
            <a:ext cx="33893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  <a:latin typeface="Calibri" panose="020F0502020204030204" pitchFamily="34" charset="0"/>
              </a:rPr>
              <a:t>Raramente utilizzata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5F99C-B2A6-4AFB-9DE4-CAEDECA5A099}" type="slidenum">
              <a:rPr lang="it-IT" altLang="it-IT" smtClean="0"/>
              <a:pPr>
                <a:defRPr/>
              </a:pPr>
              <a:t>71</a:t>
            </a:fld>
            <a:endParaRPr lang="it-IT" altLang="it-IT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/>
              <a:t>Cheratotomia radiale</a:t>
            </a:r>
          </a:p>
        </p:txBody>
      </p:sp>
      <p:sp>
        <p:nvSpPr>
          <p:cNvPr id="74755" name="Segnaposto testo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pic>
        <p:nvPicPr>
          <p:cNvPr id="74756" name="Picture 7" descr="Image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9700" y="1335088"/>
            <a:ext cx="3529013" cy="2300287"/>
          </a:xfrm>
        </p:spPr>
      </p:pic>
      <p:pic>
        <p:nvPicPr>
          <p:cNvPr id="74757" name="Picture 10" descr="Microfotografia di una incisione della cornea realizzata con un laser di 211 nm (da X. Hu, PhD Thesis, UC Irvine,USA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4076700"/>
            <a:ext cx="3487738" cy="2443163"/>
          </a:xfrm>
        </p:spPr>
      </p:pic>
      <p:pic>
        <p:nvPicPr>
          <p:cNvPr id="74758" name="Picture 15" descr="Simulazione a elementi finiti degli effetti di un' operazione di cheratotomia radiale (da F. A. Guarnieri, PhD Thesis, UNLit, Santa Fe, Argentin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16375"/>
            <a:ext cx="35004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8" descr="http://t3.gstatic.com/images?q=tbn:ANd9GcQ3DE9c5bWtilgDsohmu7w7JV6ZoJs42fr6AD_cmbVueWET4A5CX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58900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72</a:t>
            </a:fld>
            <a:endParaRPr lang="it-IT" altLang="it-IT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/>
              <a:t>Fotocheratectomia 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it-IT" sz="3600" b="1"/>
              <a:t>PRK</a:t>
            </a:r>
          </a:p>
          <a:p>
            <a:pPr eaLnBrk="1" hangingPunct="1"/>
            <a:r>
              <a:rPr lang="it-IT" altLang="it-IT" sz="3600"/>
              <a:t>LASIK</a:t>
            </a:r>
          </a:p>
        </p:txBody>
      </p:sp>
      <p:graphicFrame>
        <p:nvGraphicFramePr>
          <p:cNvPr id="7578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16463" y="1268413"/>
          <a:ext cx="3921125" cy="2470150"/>
        </p:xfrm>
        <a:graphic>
          <a:graphicData uri="http://schemas.openxmlformats.org/presentationml/2006/ole">
            <p:oleObj spid="_x0000_s75806" name="Immagine bitmap" r:id="rId3" imgW="1905266" imgH="1200318" progId="PBrush">
              <p:embed/>
            </p:oleObj>
          </a:graphicData>
        </a:graphic>
      </p:graphicFrame>
      <p:pic>
        <p:nvPicPr>
          <p:cNvPr id="75781" name="Picture 8" descr="Image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8" y="4005263"/>
            <a:ext cx="3671887" cy="2436812"/>
          </a:xfrm>
        </p:spPr>
      </p:pic>
      <p:pic>
        <p:nvPicPr>
          <p:cNvPr id="75782" name="Picture 8" descr="sequenza laser p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33713"/>
            <a:ext cx="29051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73</a:t>
            </a:fld>
            <a:endParaRPr lang="it-IT" altLang="it-IT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/>
              <a:t>Fotocheratectomia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PRK</a:t>
            </a:r>
          </a:p>
          <a:p>
            <a:pPr eaLnBrk="1" hangingPunct="1"/>
            <a:r>
              <a:rPr lang="it-IT" altLang="it-IT" sz="3600" b="1"/>
              <a:t>LASIK</a:t>
            </a:r>
          </a:p>
        </p:txBody>
      </p:sp>
      <p:pic>
        <p:nvPicPr>
          <p:cNvPr id="76804" name="Picture 10" descr="lasik-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341438"/>
            <a:ext cx="2857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2" descr="lasik-fi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789363"/>
            <a:ext cx="46799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4" descr="Occhi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256698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74</a:t>
            </a:fld>
            <a:endParaRPr lang="it-IT" altLang="it-IT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/>
              <a:t>Fotocheratectomia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PRK</a:t>
            </a:r>
          </a:p>
          <a:p>
            <a:pPr eaLnBrk="1" hangingPunct="1"/>
            <a:r>
              <a:rPr lang="it-IT" altLang="it-IT" sz="3600" b="1"/>
              <a:t>LASIK</a:t>
            </a:r>
          </a:p>
        </p:txBody>
      </p:sp>
      <p:pic>
        <p:nvPicPr>
          <p:cNvPr id="77828" name="Picture 18" descr="laser-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56013"/>
            <a:ext cx="352742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ilmato 2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341438"/>
            <a:ext cx="42243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75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ReLEx smile </a:t>
            </a:r>
          </a:p>
        </p:txBody>
      </p:sp>
      <p:pic>
        <p:nvPicPr>
          <p:cNvPr id="78851" name="Picture 2" descr="http://www.oftalmologia-avanzada.com/sites/default/files/styles/page_image/public/relex_step2.png?itok=evzhH5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381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http://www.oftalmologia-avanzada.com/sites/default/files/styles/page_image/public/relex_step1.png?itok=FV0gR4x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381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55D1-3FB4-4A56-AAAF-9681BE198B7D}" type="slidenum">
              <a:rPr lang="it-IT" altLang="it-IT" smtClean="0"/>
              <a:pPr>
                <a:defRPr/>
              </a:pPr>
              <a:t>76</a:t>
            </a:fld>
            <a:endParaRPr lang="it-IT" altLang="it-IT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Impianto di lenti intraoculari</a:t>
            </a:r>
          </a:p>
        </p:txBody>
      </p:sp>
      <p:sp>
        <p:nvSpPr>
          <p:cNvPr id="79875" name="Segnaposto contenuto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pic>
        <p:nvPicPr>
          <p:cNvPr id="79876" name="Picture 2" descr="http://benessere.guidone.it/wp-content/uploads/2011/01/cac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06613"/>
            <a:ext cx="52768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77</a:t>
            </a:fld>
            <a:endParaRPr lang="it-IT" altLang="it-IT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/>
              <a:t>Ipermetropia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/>
              <a:t>	I raggi luminosi provenienti dall’infinito vanno a fuoco dietro la retina</a:t>
            </a:r>
          </a:p>
          <a:p>
            <a:pPr eaLnBrk="1" hangingPunct="1">
              <a:buFontTx/>
              <a:buNone/>
            </a:pPr>
            <a:endParaRPr lang="it-IT" altLang="it-IT" sz="2800"/>
          </a:p>
        </p:txBody>
      </p:sp>
      <p:pic>
        <p:nvPicPr>
          <p:cNvPr id="5" name="Picture 22" descr="http://www.portalsaofrancisco.com.br/alfa/hipermetropia/imagens/hipermetropia-olho-3.jpg"/>
          <p:cNvPicPr>
            <a:picLocks noChangeAspect="1" noChangeArrowheads="1"/>
          </p:cNvPicPr>
          <p:nvPr/>
        </p:nvPicPr>
        <p:blipFill>
          <a:blip r:embed="rId2"/>
          <a:srcRect b="51219"/>
          <a:stretch>
            <a:fillRect/>
          </a:stretch>
        </p:blipFill>
        <p:spPr bwMode="auto">
          <a:xfrm>
            <a:off x="2195513" y="3933825"/>
            <a:ext cx="4597400" cy="17986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12E74-C1FD-47B3-9F5C-D2B90B4BD7F4}" type="slidenum">
              <a:rPr lang="it-IT" altLang="it-IT" smtClean="0"/>
              <a:pPr>
                <a:defRPr/>
              </a:pPr>
              <a:t>78</a:t>
            </a:fld>
            <a:endParaRPr lang="it-IT" altLang="it-IT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/>
              <a:t>Ipermetropia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it-IT" altLang="it-IT" sz="2400"/>
              <a:t>Di curvatura</a:t>
            </a:r>
          </a:p>
          <a:p>
            <a:pPr lvl="1" eaLnBrk="1" hangingPunct="1">
              <a:lnSpc>
                <a:spcPct val="140000"/>
              </a:lnSpc>
            </a:pPr>
            <a:r>
              <a:rPr lang="it-IT" altLang="it-IT" sz="2000"/>
              <a:t>Scarsa curvatura di cornea e/o cristallino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sz="2400"/>
              <a:t>Assiale </a:t>
            </a:r>
          </a:p>
          <a:p>
            <a:pPr lvl="1" eaLnBrk="1" hangingPunct="1">
              <a:lnSpc>
                <a:spcPct val="140000"/>
              </a:lnSpc>
            </a:pPr>
            <a:r>
              <a:rPr lang="it-IT" altLang="it-IT" sz="2000"/>
              <a:t>Lunghezza del bulbo oculare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sz="2400"/>
              <a:t>D’ indice </a:t>
            </a:r>
          </a:p>
          <a:p>
            <a:pPr lvl="1" eaLnBrk="1" hangingPunct="1">
              <a:lnSpc>
                <a:spcPct val="140000"/>
              </a:lnSpc>
            </a:pPr>
            <a:r>
              <a:rPr lang="it-IT" altLang="it-IT" sz="2000"/>
              <a:t>Cataratta corticale</a:t>
            </a:r>
          </a:p>
          <a:p>
            <a:pPr eaLnBrk="1" hangingPunct="1"/>
            <a:endParaRPr lang="it-IT" altLang="it-IT" sz="2400"/>
          </a:p>
        </p:txBody>
      </p:sp>
      <p:pic>
        <p:nvPicPr>
          <p:cNvPr id="7" name="Picture 22" descr="http://www.portalsaofrancisco.com.br/alfa/hipermetropia/imagens/hipermetropia-olho-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05425" y="1600200"/>
            <a:ext cx="2724150" cy="2185988"/>
          </a:xfrm>
          <a:ln w="38100" cap="sq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25" name="Rectangle 11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Lieve: 	1-2 D</a:t>
            </a:r>
          </a:p>
          <a:p>
            <a:pPr eaLnBrk="1" hangingPunct="1"/>
            <a:r>
              <a:rPr lang="it-IT" altLang="it-IT" sz="2400"/>
              <a:t>Media:	2-4 D</a:t>
            </a:r>
          </a:p>
          <a:p>
            <a:pPr eaLnBrk="1" hangingPunct="1"/>
            <a:r>
              <a:rPr lang="it-IT" altLang="it-IT" sz="2400"/>
              <a:t>Alta:		&gt; 4 D</a:t>
            </a:r>
          </a:p>
          <a:p>
            <a:pPr eaLnBrk="1" hangingPunct="1"/>
            <a:r>
              <a:rPr lang="it-IT" altLang="it-IT" sz="2400"/>
              <a:t>Spesso presente alla nascita, di lieve entità</a:t>
            </a:r>
          </a:p>
          <a:p>
            <a:pPr eaLnBrk="1" hangingPunct="1"/>
            <a:endParaRPr lang="it-IT" altLang="it-IT" sz="24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79</a:t>
            </a:fld>
            <a:endParaRPr lang="it-IT" alt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8"/>
          <p:cNvSpPr>
            <a:spLocks noChangeArrowheads="1"/>
          </p:cNvSpPr>
          <p:nvPr/>
        </p:nvSpPr>
        <p:spPr bwMode="auto">
          <a:xfrm>
            <a:off x="4284663" y="1916113"/>
            <a:ext cx="48593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altLang="it-IT" sz="4000" b="1"/>
              <a:t>Rifrazione</a:t>
            </a:r>
            <a:endParaRPr lang="it-IT" altLang="it-IT" sz="4000"/>
          </a:p>
        </p:txBody>
      </p:sp>
      <p:sp>
        <p:nvSpPr>
          <p:cNvPr id="21508" name="Rectangle 28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Quando i raggi luminosi attraversano un oggetto trasparente possono subire una deviazione, ma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100" dirty="0"/>
              <a:t>un raggio perpendicolare al piano di rifrazione non viene deviato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100" dirty="0"/>
              <a:t>il raggio incidente ed il raggio rifratto sono sullo stesso piano</a:t>
            </a:r>
          </a:p>
          <a:p>
            <a:pPr algn="just" eaLnBrk="1" hangingPunct="1"/>
            <a:endParaRPr lang="it-IT" altLang="it-IT" sz="2400" dirty="0"/>
          </a:p>
          <a:p>
            <a:pPr eaLnBrk="1" hangingPunct="1"/>
            <a:endParaRPr lang="it-IT" altLang="it-IT" sz="2400" b="1" dirty="0"/>
          </a:p>
          <a:p>
            <a:pPr eaLnBrk="1" hangingPunct="1">
              <a:buFontTx/>
              <a:buNone/>
            </a:pPr>
            <a:endParaRPr lang="it-IT" altLang="it-IT" sz="2400" b="1" dirty="0"/>
          </a:p>
        </p:txBody>
      </p:sp>
      <p:pic>
        <p:nvPicPr>
          <p:cNvPr id="5" name="Picture 4" descr="http://upload.wikimedia.org/wikipedia/commons/0/0e/Emmetr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4356893"/>
            <a:ext cx="3659932" cy="177971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9949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/>
              <a:t>Ipermetropia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8750"/>
            <a:ext cx="8002588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3200"/>
              <a:t>Cattiva visione per lontano e per vicino</a:t>
            </a:r>
          </a:p>
          <a:p>
            <a:pPr eaLnBrk="1" hangingPunct="1">
              <a:lnSpc>
                <a:spcPct val="150000"/>
              </a:lnSpc>
            </a:pPr>
            <a:endParaRPr lang="it-IT" altLang="it-IT"/>
          </a:p>
          <a:p>
            <a:pPr eaLnBrk="1" hangingPunct="1">
              <a:lnSpc>
                <a:spcPct val="150000"/>
              </a:lnSpc>
            </a:pPr>
            <a:endParaRPr lang="it-IT" altLang="it-IT"/>
          </a:p>
        </p:txBody>
      </p:sp>
      <p:pic>
        <p:nvPicPr>
          <p:cNvPr id="6" name="Picture 22" descr="http://www.portalsaofrancisco.com.br/alfa/hipermetropia/imagens/hipermetropia-olho-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68538" y="3030538"/>
            <a:ext cx="3816350" cy="3062287"/>
          </a:xfrm>
          <a:ln w="38100" cap="sq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A319E-0BE2-4220-A85E-1876065464BA}" type="slidenum">
              <a:rPr lang="it-IT" altLang="it-IT" smtClean="0"/>
              <a:pPr>
                <a:defRPr/>
              </a:pPr>
              <a:t>80</a:t>
            </a:fld>
            <a:endParaRPr lang="it-IT" altLang="it-IT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/>
              <a:t>Come vede un paziente affetto da ipermetropia ?</a:t>
            </a:r>
          </a:p>
        </p:txBody>
      </p:sp>
      <p:sp>
        <p:nvSpPr>
          <p:cNvPr id="83971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pic>
        <p:nvPicPr>
          <p:cNvPr id="83972" name="Picture 2" descr="Foto ipermet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62175"/>
            <a:ext cx="5040313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81</a:t>
            </a:fld>
            <a:endParaRPr lang="it-IT" altLang="it-IT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Effetti dell’ipermetropia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50825" y="1712913"/>
            <a:ext cx="8435975" cy="51450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altLang="it-IT"/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800" b="1"/>
              <a:t>nessuna conseguenza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endParaRPr lang="it-IT" altLang="it-IT" sz="2800" b="1"/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stimolo continuo dell’accomodazione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endParaRPr lang="it-IT" altLang="it-IT" sz="2800" b="1"/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t-IT" altLang="it-IT" sz="3600" b="1"/>
              <a:t>astenopia				strabismo </a:t>
            </a:r>
          </a:p>
        </p:txBody>
      </p:sp>
      <p:sp>
        <p:nvSpPr>
          <p:cNvPr id="84996" name="AutoShape 6"/>
          <p:cNvSpPr>
            <a:spLocks noChangeArrowheads="1"/>
          </p:cNvSpPr>
          <p:nvPr/>
        </p:nvSpPr>
        <p:spPr bwMode="auto">
          <a:xfrm>
            <a:off x="4427538" y="2997200"/>
            <a:ext cx="288925" cy="503238"/>
          </a:xfrm>
          <a:prstGeom prst="upArrow">
            <a:avLst>
              <a:gd name="adj1" fmla="val 50000"/>
              <a:gd name="adj2" fmla="val 43544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4997" name="AutoShape 9"/>
          <p:cNvSpPr>
            <a:spLocks noChangeArrowheads="1"/>
          </p:cNvSpPr>
          <p:nvPr/>
        </p:nvSpPr>
        <p:spPr bwMode="auto">
          <a:xfrm rot="10800000">
            <a:off x="3851275" y="4437063"/>
            <a:ext cx="647700" cy="5762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4998" name="AutoShape 10"/>
          <p:cNvSpPr>
            <a:spLocks noChangeArrowheads="1"/>
          </p:cNvSpPr>
          <p:nvPr/>
        </p:nvSpPr>
        <p:spPr bwMode="auto">
          <a:xfrm rot="10800000" flipH="1">
            <a:off x="4572000" y="4437063"/>
            <a:ext cx="647700" cy="5762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82</a:t>
            </a:fld>
            <a:endParaRPr lang="it-IT" altLang="it-IT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astenopia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it-IT" altLang="it-IT"/>
          </a:p>
          <a:p>
            <a:pPr eaLnBrk="1" hangingPunct="1">
              <a:lnSpc>
                <a:spcPct val="150000"/>
              </a:lnSpc>
            </a:pPr>
            <a:r>
              <a:rPr lang="it-IT" altLang="it-IT"/>
              <a:t>Bruciore, dolore retrobulbare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/>
              <a:t>Ammiccamento frequente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/>
              <a:t>Iperemia della congiuntiva, blefarite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/>
              <a:t>Stanchezza visiva, cefalea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/>
              <a:t>Ecc..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83</a:t>
            </a:fld>
            <a:endParaRPr lang="it-IT" altLang="it-IT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/>
              <a:t>strabismo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8229600" cy="2185988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it-IT" altLang="it-IT" sz="2800"/>
              <a:t>	Accomodazione 				Convergenza</a:t>
            </a:r>
          </a:p>
          <a:p>
            <a:pPr eaLnBrk="1" hangingPunct="1"/>
            <a:endParaRPr lang="it-IT" altLang="it-IT" sz="2800"/>
          </a:p>
        </p:txBody>
      </p:sp>
      <p:pic>
        <p:nvPicPr>
          <p:cNvPr id="87044" name="Picture 5" descr="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01775" y="3938588"/>
            <a:ext cx="6140450" cy="2187575"/>
          </a:xfrm>
        </p:spPr>
      </p:pic>
      <p:sp>
        <p:nvSpPr>
          <p:cNvPr id="5" name="Freccia bidirezionale orizzontale 4"/>
          <p:cNvSpPr/>
          <p:nvPr/>
        </p:nvSpPr>
        <p:spPr>
          <a:xfrm>
            <a:off x="3421063" y="1700213"/>
            <a:ext cx="1943100" cy="79216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12E74-C1FD-47B3-9F5C-D2B90B4BD7F4}" type="slidenum">
              <a:rPr lang="it-IT" altLang="it-IT" smtClean="0"/>
              <a:pPr>
                <a:defRPr/>
              </a:pPr>
              <a:t>84</a:t>
            </a:fld>
            <a:endParaRPr lang="it-IT" altLang="it-IT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Ipermetropia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it-IT" altLang="it-IT"/>
          </a:p>
          <a:p>
            <a:pPr eaLnBrk="1" hangingPunct="1">
              <a:lnSpc>
                <a:spcPct val="150000"/>
              </a:lnSpc>
            </a:pPr>
            <a:r>
              <a:rPr lang="it-IT" altLang="it-IT"/>
              <a:t>Valutazione del difetto refrattivo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/>
              <a:t>Blocco della accomodazione (cicloplegia) :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/>
              <a:t>atropina 0.5% , 1 gt mattino e sera per tre giorni</a:t>
            </a:r>
          </a:p>
          <a:p>
            <a:pPr eaLnBrk="1" hangingPunct="1">
              <a:lnSpc>
                <a:spcPct val="150000"/>
              </a:lnSpc>
            </a:pPr>
            <a:endParaRPr lang="it-IT" altLang="it-IT"/>
          </a:p>
          <a:p>
            <a:pPr eaLnBrk="1" hangingPunct="1">
              <a:lnSpc>
                <a:spcPct val="150000"/>
              </a:lnSpc>
            </a:pPr>
            <a:r>
              <a:rPr lang="it-IT" altLang="it-IT"/>
              <a:t>Possibili effetti collaterali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85</a:t>
            </a:fld>
            <a:endParaRPr lang="it-IT" altLang="it-IT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/>
              <a:t>Quando correggere l’ipermetropia?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it-IT"/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Quando è sintomatica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/>
              <a:t>astenopia o strabismo</a:t>
            </a:r>
          </a:p>
          <a:p>
            <a:pPr eaLnBrk="1" hangingPunct="1">
              <a:lnSpc>
                <a:spcPct val="90000"/>
              </a:lnSpc>
            </a:pPr>
            <a:endParaRPr lang="it-IT" altLang="it-IT"/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Nei bambini molto piccoli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/>
              <a:t>quando di grado elevato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/>
              <a:t>se presente anisometropia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/>
          </a:p>
        </p:txBody>
      </p:sp>
      <p:sp>
        <p:nvSpPr>
          <p:cNvPr id="89092" name="Segnaposto contenuto 3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it-IT"/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Correzione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/>
              <a:t>Totale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it-IT"/>
              <a:t>Non sempre tollerata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it-IT"/>
              <a:t>Indispensabile in casi importanti</a:t>
            </a:r>
          </a:p>
          <a:p>
            <a:pPr lvl="2" eaLnBrk="1" hangingPunct="1">
              <a:lnSpc>
                <a:spcPct val="90000"/>
              </a:lnSpc>
            </a:pPr>
            <a:endParaRPr lang="it-IT" altLang="it-IT"/>
          </a:p>
          <a:p>
            <a:pPr lvl="1" eaLnBrk="1" hangingPunct="1">
              <a:lnSpc>
                <a:spcPct val="90000"/>
              </a:lnSpc>
            </a:pPr>
            <a:r>
              <a:rPr lang="it-IT" altLang="it-IT"/>
              <a:t>Parziale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it-IT"/>
              <a:t>Astenopia </a:t>
            </a:r>
          </a:p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86</a:t>
            </a:fld>
            <a:endParaRPr lang="it-IT" altLang="it-IT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/>
              <a:t>Come si corregge l’ipermetropia?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altLang="it-IT" sz="2800"/>
          </a:p>
          <a:p>
            <a:pPr eaLnBrk="1" hangingPunct="1"/>
            <a:r>
              <a:rPr lang="it-IT" altLang="it-IT" sz="2800"/>
              <a:t>Lenti a tempiale</a:t>
            </a:r>
          </a:p>
          <a:p>
            <a:pPr lvl="1" eaLnBrk="1" hangingPunct="1"/>
            <a:r>
              <a:rPr lang="it-IT" altLang="it-IT" sz="2400"/>
              <a:t>Lenti concave convergenti (ingrandimento della immagine)</a:t>
            </a:r>
          </a:p>
          <a:p>
            <a:pPr eaLnBrk="1" hangingPunct="1"/>
            <a:endParaRPr lang="it-IT" altLang="it-IT" sz="2800"/>
          </a:p>
          <a:p>
            <a:pPr eaLnBrk="1" hangingPunct="1"/>
            <a:r>
              <a:rPr lang="it-IT" altLang="it-IT" sz="2800"/>
              <a:t>Lenti a contatto</a:t>
            </a:r>
          </a:p>
          <a:p>
            <a:pPr eaLnBrk="1" hangingPunct="1"/>
            <a:endParaRPr lang="it-IT" altLang="it-IT" sz="2800"/>
          </a:p>
          <a:p>
            <a:pPr eaLnBrk="1" hangingPunct="1"/>
            <a:r>
              <a:rPr lang="it-IT" altLang="it-IT" sz="2800"/>
              <a:t>Fotocheratectomia laser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87</a:t>
            </a:fld>
            <a:endParaRPr lang="it-IT" altLang="it-IT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Astigmatismo:</a:t>
            </a:r>
          </a:p>
        </p:txBody>
      </p:sp>
      <p:sp>
        <p:nvSpPr>
          <p:cNvPr id="91139" name="Segnaposto contenuto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altLang="it-IT"/>
          </a:p>
          <a:p>
            <a:pPr eaLnBrk="1" hangingPunct="1">
              <a:lnSpc>
                <a:spcPct val="150000"/>
              </a:lnSpc>
            </a:pPr>
            <a:r>
              <a:rPr lang="it-IT" altLang="it-IT"/>
              <a:t>sistema ottico in cui la curvatura </a:t>
            </a:r>
            <a:br>
              <a:rPr lang="it-IT" altLang="it-IT"/>
            </a:br>
            <a:r>
              <a:rPr lang="it-IT" altLang="it-IT"/>
              <a:t>è differente nei vari meridiani</a:t>
            </a:r>
            <a:br>
              <a:rPr lang="it-IT" altLang="it-IT"/>
            </a:b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88</a:t>
            </a:fld>
            <a:endParaRPr lang="it-IT" altLang="it-IT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5"/>
          <p:cNvGraphicFramePr>
            <a:graphicFrameLocks noChangeAspect="1"/>
          </p:cNvGraphicFramePr>
          <p:nvPr/>
        </p:nvGraphicFramePr>
        <p:xfrm>
          <a:off x="3200400" y="1628775"/>
          <a:ext cx="2586038" cy="4038600"/>
        </p:xfrm>
        <a:graphic>
          <a:graphicData uri="http://schemas.openxmlformats.org/presentationml/2006/ole">
            <p:oleObj spid="_x0000_s94235" name="Immagine bitmap" r:id="rId3" imgW="1781424" imgH="2781688" progId="PBrush">
              <p:embed/>
            </p:oleObj>
          </a:graphicData>
        </a:graphic>
      </p:graphicFrame>
      <p:sp>
        <p:nvSpPr>
          <p:cNvPr id="94211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89</a:t>
            </a:fld>
            <a:endParaRPr lang="it-IT" alt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5256212" cy="3529012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it-IT" altLang="it-IT" sz="3600"/>
              <a:t>Un diottro a facce piane parallele non devia il raggio luminoso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21413" y="3648075"/>
            <a:ext cx="942975" cy="2228850"/>
          </a:xfrm>
        </p:spPr>
      </p:pic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4643438" y="4797425"/>
            <a:ext cx="1800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6948488" y="4797425"/>
            <a:ext cx="1800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itolo 4"/>
          <p:cNvSpPr txBox="1"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it-IT" sz="32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rifrazione</a:t>
            </a:r>
            <a:endParaRPr lang="it-IT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8229600" cy="18621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Astigmatismo:</a:t>
            </a:r>
            <a:br>
              <a:rPr lang="it-IT" dirty="0"/>
            </a:br>
            <a:r>
              <a:rPr lang="it-IT" dirty="0"/>
              <a:t>sistema ottico in cui i due meridiani </a:t>
            </a:r>
            <a:br>
              <a:rPr lang="it-IT" dirty="0"/>
            </a:br>
            <a:r>
              <a:rPr lang="it-IT" dirty="0"/>
              <a:t>principali hanno una differente curvatura</a:t>
            </a: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2071688" y="2786063"/>
          <a:ext cx="3643312" cy="3630612"/>
        </p:xfrm>
        <a:graphic>
          <a:graphicData uri="http://schemas.openxmlformats.org/presentationml/2006/ole">
            <p:oleObj spid="_x0000_s95260" name="Immagine bitmap" r:id="rId3" imgW="2723810" imgH="2715004" progId="PBrush">
              <p:embed/>
            </p:oleObj>
          </a:graphicData>
        </a:graphic>
      </p:graphicFrame>
      <p:sp>
        <p:nvSpPr>
          <p:cNvPr id="7" name="Freccia a sinistra 6"/>
          <p:cNvSpPr/>
          <p:nvPr/>
        </p:nvSpPr>
        <p:spPr>
          <a:xfrm>
            <a:off x="5929313" y="4357688"/>
            <a:ext cx="928687" cy="2143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90</a:t>
            </a:fld>
            <a:endParaRPr lang="it-IT" altLang="it-IT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30238"/>
            <a:ext cx="8229600" cy="1862137"/>
          </a:xfrm>
        </p:spPr>
        <p:txBody>
          <a:bodyPr/>
          <a:lstStyle/>
          <a:p>
            <a:pPr eaLnBrk="1" hangingPunct="1"/>
            <a:r>
              <a:rPr lang="it-IT" altLang="it-IT"/>
              <a:t>Astigmatismo:</a:t>
            </a:r>
            <a:br>
              <a:rPr lang="it-IT" altLang="it-IT"/>
            </a:br>
            <a:r>
              <a:rPr lang="it-IT" altLang="it-IT" sz="2800"/>
              <a:t>i raggi luminosi non vanno a fuoco in un unico punto immagine ma formano una o più linee focali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071688" y="2786063"/>
          <a:ext cx="3643312" cy="3630612"/>
        </p:xfrm>
        <a:graphic>
          <a:graphicData uri="http://schemas.openxmlformats.org/presentationml/2006/ole">
            <p:oleObj spid="_x0000_s96284" name="Immagine bitmap" r:id="rId3" imgW="2723810" imgH="2715004" progId="PBrush">
              <p:embed/>
            </p:oleObj>
          </a:graphicData>
        </a:graphic>
      </p:graphicFrame>
      <p:sp>
        <p:nvSpPr>
          <p:cNvPr id="7" name="Freccia a sinistra 6"/>
          <p:cNvSpPr/>
          <p:nvPr/>
        </p:nvSpPr>
        <p:spPr>
          <a:xfrm>
            <a:off x="5929313" y="4357688"/>
            <a:ext cx="928687" cy="2143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91</a:t>
            </a:fld>
            <a:endParaRPr lang="it-IT" altLang="it-IT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Astigmatismo:</a:t>
            </a:r>
            <a:br>
              <a:rPr lang="it-IT" dirty="0"/>
            </a:br>
            <a:r>
              <a:rPr lang="it-IT" dirty="0"/>
              <a:t>sistema ottico in cui i due meridiani </a:t>
            </a:r>
            <a:br>
              <a:rPr lang="it-IT" dirty="0"/>
            </a:br>
            <a:r>
              <a:rPr lang="it-IT" dirty="0"/>
              <a:t>principali hanno una differente curvatura</a:t>
            </a:r>
          </a:p>
        </p:txBody>
      </p:sp>
      <p:graphicFrame>
        <p:nvGraphicFramePr>
          <p:cNvPr id="9830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3850" y="1981200"/>
          <a:ext cx="8437563" cy="4073525"/>
        </p:xfrm>
        <a:graphic>
          <a:graphicData uri="http://schemas.openxmlformats.org/presentationml/2006/ole">
            <p:oleObj spid="_x0000_s98334" name="Immagine bitmap" r:id="rId3" imgW="6866667" imgH="3315163" progId="PBrush">
              <p:embed/>
            </p:oleObj>
          </a:graphicData>
        </a:graphic>
      </p:graphicFrame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11188" y="4941888"/>
            <a:ext cx="35988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  <a:latin typeface="Calibri" panose="020F0502020204030204" pitchFamily="34" charset="0"/>
              </a:rPr>
              <a:t>Conoide di Sturm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92</a:t>
            </a:fld>
            <a:endParaRPr lang="it-IT" altLang="it-IT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753430"/>
              </p:ext>
            </p:extLst>
          </p:nvPr>
        </p:nvGraphicFramePr>
        <p:xfrm>
          <a:off x="6537970" y="1844824"/>
          <a:ext cx="2148830" cy="1706911"/>
        </p:xfrm>
        <a:graphic>
          <a:graphicData uri="http://schemas.openxmlformats.org/presentationml/2006/ole">
            <p:oleObj spid="_x0000_s98335" name="Immagine bitmap" r:id="rId4" imgW="3704762" imgH="2943636" progId="PBrush">
              <p:embed/>
            </p:oleObj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2132452"/>
            <a:ext cx="1141802" cy="1131653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amedeolucente.it/images/img2astigmatismo_pic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3975"/>
            <a:ext cx="619283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93</a:t>
            </a:fld>
            <a:endParaRPr lang="it-IT" altLang="it-IT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osizioni linee focali nei vari tipi di astigmet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368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87450" y="115888"/>
            <a:ext cx="698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 b="1">
                <a:latin typeface="Calibri" panose="020F0502020204030204" pitchFamily="34" charset="0"/>
              </a:rPr>
              <a:t>Astigmatismo: </a:t>
            </a:r>
            <a:r>
              <a:rPr lang="it-IT" altLang="it-IT" sz="3600" b="1">
                <a:latin typeface="Calibri" panose="020F0502020204030204" pitchFamily="34" charset="0"/>
              </a:rPr>
              <a:t>2 Linee focali 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824413" y="1112838"/>
            <a:ext cx="4284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600" b="1">
              <a:latin typeface="Calibri" panose="020F0502020204030204" pitchFamily="34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862513" y="1433513"/>
            <a:ext cx="44958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A:	  Ipermetropico semplice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A1: Ipermetropico composto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B:  Miopico semplice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B1 Miopico composto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C:   Astigmatismo misto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22EA-BD6D-4515-ABC0-AB7FFA209AC7}" type="slidenum">
              <a:rPr lang="it-IT" altLang="it-IT" smtClean="0"/>
              <a:pPr>
                <a:defRPr/>
              </a:pPr>
              <a:t>94</a:t>
            </a:fld>
            <a:endParaRPr lang="it-IT" altLang="it-IT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Astigmatismo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it-IT" altLang="it-IT"/>
              <a:t>Cause principali</a:t>
            </a:r>
          </a:p>
          <a:p>
            <a:pPr lvl="1" eaLnBrk="1" hangingPunct="1"/>
            <a:r>
              <a:rPr lang="it-IT" altLang="it-IT"/>
              <a:t>Cornea</a:t>
            </a:r>
          </a:p>
          <a:p>
            <a:pPr lvl="1" eaLnBrk="1" hangingPunct="1"/>
            <a:r>
              <a:rPr lang="it-IT" altLang="it-IT"/>
              <a:t>Cristallino</a:t>
            </a:r>
          </a:p>
          <a:p>
            <a:pPr lvl="1" eaLnBrk="1" hangingPunct="1"/>
            <a:endParaRPr lang="it-IT" altLang="it-IT"/>
          </a:p>
          <a:p>
            <a:pPr eaLnBrk="1" hangingPunct="1">
              <a:lnSpc>
                <a:spcPct val="140000"/>
              </a:lnSpc>
            </a:pPr>
            <a:r>
              <a:rPr lang="it-IT" altLang="it-IT" sz="2800"/>
              <a:t>Lieve	1 – 1.5 D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sz="2800"/>
              <a:t>Medio 	1.75 – 3.50 D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sz="2800"/>
              <a:t>Elevato 	&gt; 3.50 D</a:t>
            </a:r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</p:txBody>
      </p:sp>
      <p:graphicFrame>
        <p:nvGraphicFramePr>
          <p:cNvPr id="101380" name="Object 3"/>
          <p:cNvGraphicFramePr>
            <a:graphicFrameLocks noChangeAspect="1"/>
          </p:cNvGraphicFramePr>
          <p:nvPr/>
        </p:nvGraphicFramePr>
        <p:xfrm>
          <a:off x="5203825" y="2214563"/>
          <a:ext cx="2868613" cy="2857500"/>
        </p:xfrm>
        <a:graphic>
          <a:graphicData uri="http://schemas.openxmlformats.org/presentationml/2006/ole">
            <p:oleObj spid="_x0000_s101404" name="Immagine bitmap" r:id="rId3" imgW="2723810" imgH="2715004" progId="PBrush">
              <p:embed/>
            </p:oleObj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95</a:t>
            </a:fld>
            <a:endParaRPr lang="it-IT" altLang="it-IT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Astigmatismo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it-IT" altLang="it-IT"/>
              <a:t>Regolare: </a:t>
            </a:r>
          </a:p>
          <a:p>
            <a:pPr lvl="1" eaLnBrk="1" hangingPunct="1"/>
            <a:r>
              <a:rPr lang="it-IT" altLang="it-IT"/>
              <a:t>lungo lo stesso meridiano la curvatura è sempre la stessa</a:t>
            </a:r>
          </a:p>
          <a:p>
            <a:pPr eaLnBrk="1" hangingPunct="1"/>
            <a:endParaRPr lang="it-IT" altLang="it-IT"/>
          </a:p>
          <a:p>
            <a:pPr eaLnBrk="1" hangingPunct="1">
              <a:buFontTx/>
              <a:buNone/>
            </a:pPr>
            <a:r>
              <a:rPr lang="it-IT" altLang="it-IT"/>
              <a:t>	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96</a:t>
            </a:fld>
            <a:endParaRPr lang="it-IT" altLang="it-IT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it-IT" altLang="it-IT"/>
              <a:t>Astigmatismo regolare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68413"/>
            <a:ext cx="6791325" cy="6121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it-IT" altLang="it-IT" sz="2800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it-IT" altLang="it-IT" sz="2800" b="1">
                <a:cs typeface="Times New Roman" panose="02020603050405020304" pitchFamily="18" charset="0"/>
              </a:rPr>
              <a:t>Secondo regola</a:t>
            </a:r>
            <a:r>
              <a:rPr lang="it-IT" altLang="it-IT" sz="2800"/>
              <a:t> (fisiologico </a:t>
            </a:r>
            <a:r>
              <a:rPr lang="it-IT" altLang="it-IT" sz="2800">
                <a:cs typeface="Times New Roman" panose="02020603050405020304" pitchFamily="18" charset="0"/>
              </a:rPr>
              <a:t>~ 0.50 D)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it-IT" altLang="it-IT" sz="2800">
                <a:cs typeface="Times New Roman" panose="02020603050405020304" pitchFamily="18" charset="0"/>
              </a:rPr>
              <a:t>	maggior curvatura del meridiano verticale (90°) o vicino ad esso</a:t>
            </a:r>
          </a:p>
          <a:p>
            <a:pPr eaLnBrk="1" hangingPunct="1">
              <a:lnSpc>
                <a:spcPct val="70000"/>
              </a:lnSpc>
            </a:pPr>
            <a:endParaRPr lang="it-IT" altLang="it-IT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it-IT" altLang="it-IT" sz="2800" b="1">
                <a:cs typeface="Times New Roman" panose="02020603050405020304" pitchFamily="18" charset="0"/>
              </a:rPr>
              <a:t>Contro regola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it-IT" altLang="it-IT" sz="2800">
                <a:cs typeface="Times New Roman" panose="02020603050405020304" pitchFamily="18" charset="0"/>
              </a:rPr>
              <a:t>	maggior curvatura del meridiano orizzontale (180°) o vicino ad esso</a:t>
            </a:r>
          </a:p>
          <a:p>
            <a:pPr eaLnBrk="1" hangingPunct="1">
              <a:lnSpc>
                <a:spcPct val="70000"/>
              </a:lnSpc>
            </a:pPr>
            <a:endParaRPr lang="it-IT" altLang="it-IT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it-IT" altLang="it-IT" sz="2800" b="1">
                <a:cs typeface="Times New Roman" panose="02020603050405020304" pitchFamily="18" charset="0"/>
              </a:rPr>
              <a:t>Obliquo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it-IT" altLang="it-IT" sz="2800" b="1">
                <a:cs typeface="Times New Roman" panose="02020603050405020304" pitchFamily="18" charset="0"/>
              </a:rPr>
              <a:t>	 </a:t>
            </a:r>
            <a:r>
              <a:rPr lang="it-IT" altLang="it-IT" sz="2800">
                <a:cs typeface="Times New Roman" panose="02020603050405020304" pitchFamily="18" charset="0"/>
              </a:rPr>
              <a:t>maggior curvatura del meridiano obliquo (45° - 135°)</a:t>
            </a:r>
            <a:r>
              <a:rPr lang="it-IT" altLang="it-IT">
                <a:cs typeface="Times New Roman" panose="02020603050405020304" pitchFamily="18" charset="0"/>
              </a:rPr>
              <a:t> </a:t>
            </a:r>
            <a:r>
              <a:rPr lang="it-IT" altLang="it-IT" sz="2800">
                <a:cs typeface="Times New Roman" panose="02020603050405020304" pitchFamily="18" charset="0"/>
              </a:rPr>
              <a:t>o vicino ad esso</a:t>
            </a:r>
            <a:endParaRPr lang="it-IT" altLang="it-IT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/>
              <a:t>	</a:t>
            </a:r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7239000" y="14478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7696200" y="14478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7239000" y="1905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7239000" y="2819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rot="-5340320">
            <a:off x="7696994" y="2818607"/>
            <a:ext cx="1587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7696200" y="2819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7315200" y="4343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rot="-2977925">
            <a:off x="7771606" y="4344194"/>
            <a:ext cx="1588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rot="2669706">
            <a:off x="7772400" y="4343400"/>
            <a:ext cx="1588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97</a:t>
            </a:fld>
            <a:endParaRPr lang="it-IT" altLang="it-IT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Astigmatismo irregolare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endParaRPr lang="it-IT" altLang="it-IT"/>
          </a:p>
          <a:p>
            <a:pPr eaLnBrk="1" hangingPunct="1">
              <a:buFontTx/>
              <a:buNone/>
            </a:pPr>
            <a:r>
              <a:rPr lang="it-IT" altLang="it-IT"/>
              <a:t>	</a:t>
            </a:r>
          </a:p>
        </p:txBody>
      </p:sp>
      <p:sp>
        <p:nvSpPr>
          <p:cNvPr id="104452" name="Segnaposto contenuto 6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/>
              <a:t>è presente una differente curvatura in punti differenti dello stesso meridiano</a:t>
            </a:r>
          </a:p>
          <a:p>
            <a:pPr eaLnBrk="1" hangingPunct="1"/>
            <a:endParaRPr lang="it-IT" altLang="it-IT"/>
          </a:p>
        </p:txBody>
      </p:sp>
      <p:pic>
        <p:nvPicPr>
          <p:cNvPr id="104453" name="Picture 2" descr="http://www.occhioallavista.com/img/prestazioni/foto/cheratoco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3994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7336-CC00-4AE3-91DD-D9B6808B82C9}" type="slidenum">
              <a:rPr lang="it-IT" altLang="it-IT" smtClean="0"/>
              <a:pPr>
                <a:defRPr/>
              </a:pPr>
              <a:t>98</a:t>
            </a:fld>
            <a:endParaRPr lang="it-IT" altLang="it-IT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/>
              <a:t>Come vede un paziente affetto da astigmatismo ? </a:t>
            </a:r>
          </a:p>
        </p:txBody>
      </p:sp>
      <p:sp>
        <p:nvSpPr>
          <p:cNvPr id="105475" name="Segnaposto contenuto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pic>
        <p:nvPicPr>
          <p:cNvPr id="105476" name="Picture 2" descr="http://digilander.libero.it/jordyj94/images/astigmatism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92363"/>
            <a:ext cx="27146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4" descr="Foto mi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84413"/>
            <a:ext cx="41719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0246-89DC-45F2-A655-187456746205}" type="slidenum">
              <a:rPr lang="it-IT" altLang="it-IT" smtClean="0"/>
              <a:pPr>
                <a:defRPr/>
              </a:pPr>
              <a:t>99</a:t>
            </a:fld>
            <a:endParaRPr lang="it-IT" alt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tellit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Satellit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2437</TotalTime>
  <Words>1563</Words>
  <Application>Microsoft Office PowerPoint</Application>
  <PresentationFormat>Presentazione su schermo (4:3)</PresentationFormat>
  <Paragraphs>630</Paragraphs>
  <Slides>111</Slides>
  <Notes>2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111</vt:i4>
      </vt:variant>
    </vt:vector>
  </HeadingPairs>
  <TitlesOfParts>
    <vt:vector size="113" baseType="lpstr">
      <vt:lpstr>Satellite</vt:lpstr>
      <vt:lpstr>Immagine bitmap</vt:lpstr>
      <vt:lpstr> Malattie dell’apparato visivo  carlo.cagini@unipg.it  clinica.oculistica@unipg.it</vt:lpstr>
      <vt:lpstr>Esami di profitto: frequenza obbligatoria  </vt:lpstr>
      <vt:lpstr>Diapositiva 3</vt:lpstr>
      <vt:lpstr>Diapositiva 4</vt:lpstr>
      <vt:lpstr>Diapositiva 5</vt:lpstr>
      <vt:lpstr>                                             </vt:lpstr>
      <vt:lpstr>Rifrazione</vt:lpstr>
      <vt:lpstr>Rifrazione</vt:lpstr>
      <vt:lpstr>Un diottro a facce piane parallele non devia il raggio luminoso</vt:lpstr>
      <vt:lpstr>rifrazione</vt:lpstr>
      <vt:lpstr>rifrazione</vt:lpstr>
      <vt:lpstr>rifrazione</vt:lpstr>
      <vt:lpstr>Prisma </vt:lpstr>
      <vt:lpstr>L’unità di misura della deviazione è la diottria prismatica. Un prisma ha la potenza di 1 diottria prismatica quando devia un raggio di luce di 1 cm. alla distanza di 1 metro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Lenti Sferiche  </vt:lpstr>
      <vt:lpstr>Lenti Sferiche  bi convesse – piano convesse - concavo convesse bi concave – piano concave – convesse concave</vt:lpstr>
      <vt:lpstr>Diottro convesso convergente </vt:lpstr>
      <vt:lpstr>Diapositiva 25</vt:lpstr>
      <vt:lpstr>Lente cilindrica: sistema ottico in cui la curvatura  è differente nei vari meridiani </vt:lpstr>
      <vt:lpstr>Lente cilindrica : sistema ottico in cui la curvatura  è differente nei vari meridiani </vt:lpstr>
      <vt:lpstr>Diapositiva 28</vt:lpstr>
      <vt:lpstr>Lente cilindrica : sistema ottico in cui i due meridiani  principali hanno una differente curvatura</vt:lpstr>
      <vt:lpstr>Lente cilindrica : i raggi luminosi non vanno a fuoco in un unico punto immagine ma formano una o più linee focali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Accomodazione</vt:lpstr>
      <vt:lpstr>Accomodazione</vt:lpstr>
      <vt:lpstr>Apparato zonulare di Zinn</vt:lpstr>
      <vt:lpstr>Accomodazione</vt:lpstr>
      <vt:lpstr>Diapositiva 43</vt:lpstr>
      <vt:lpstr>Diapositiva 44</vt:lpstr>
      <vt:lpstr>Presbiopia </vt:lpstr>
      <vt:lpstr>Presbiopia </vt:lpstr>
      <vt:lpstr>Diapositiva 47</vt:lpstr>
      <vt:lpstr>Diapositiva 48</vt:lpstr>
      <vt:lpstr>Ametropia Miopia, ipermetropia, astigmatismo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Miopia </vt:lpstr>
      <vt:lpstr>Eziologia </vt:lpstr>
      <vt:lpstr>Eziologia </vt:lpstr>
      <vt:lpstr>Epidemilogia </vt:lpstr>
      <vt:lpstr>Miopia </vt:lpstr>
      <vt:lpstr>Miopia a comparsa precoce (60 %)</vt:lpstr>
      <vt:lpstr>Miopia a comparsa tardiva  </vt:lpstr>
      <vt:lpstr>Miopia </vt:lpstr>
      <vt:lpstr>Miopia degenerativa / congenita</vt:lpstr>
      <vt:lpstr>Come vede un paziente affetto da miopia ?</vt:lpstr>
      <vt:lpstr>Quando correggere la miopia?</vt:lpstr>
      <vt:lpstr>Come si corregge la miopia?</vt:lpstr>
      <vt:lpstr>Come si corregge la miopia?</vt:lpstr>
      <vt:lpstr>Come si corregge la miopia?</vt:lpstr>
      <vt:lpstr>Cheratotomia radiale</vt:lpstr>
      <vt:lpstr>Fotocheratectomia </vt:lpstr>
      <vt:lpstr>Fotocheratectomia </vt:lpstr>
      <vt:lpstr>Fotocheratectomia </vt:lpstr>
      <vt:lpstr>ReLEx smile </vt:lpstr>
      <vt:lpstr>Impianto di lenti intraoculari</vt:lpstr>
      <vt:lpstr>Ipermetropia</vt:lpstr>
      <vt:lpstr>Ipermetropia </vt:lpstr>
      <vt:lpstr>Ipermetropia </vt:lpstr>
      <vt:lpstr>Come vede un paziente affetto da ipermetropia ?</vt:lpstr>
      <vt:lpstr>Effetti dell’ipermetropia</vt:lpstr>
      <vt:lpstr>astenopia</vt:lpstr>
      <vt:lpstr>strabismo</vt:lpstr>
      <vt:lpstr>Ipermetropia</vt:lpstr>
      <vt:lpstr>Quando correggere l’ipermetropia? </vt:lpstr>
      <vt:lpstr>Come si corregge l’ipermetropia?</vt:lpstr>
      <vt:lpstr>Astigmatismo:</vt:lpstr>
      <vt:lpstr>Diapositiva 89</vt:lpstr>
      <vt:lpstr>Astigmatismo: sistema ottico in cui i due meridiani  principali hanno una differente curvatura</vt:lpstr>
      <vt:lpstr>Astigmatismo: i raggi luminosi non vanno a fuoco in un unico punto immagine ma formano una o più linee focali</vt:lpstr>
      <vt:lpstr>Astigmatismo: sistema ottico in cui i due meridiani  principali hanno una differente curvatura</vt:lpstr>
      <vt:lpstr>Diapositiva 93</vt:lpstr>
      <vt:lpstr>Diapositiva 94</vt:lpstr>
      <vt:lpstr>Astigmatismo</vt:lpstr>
      <vt:lpstr>Astigmatismo</vt:lpstr>
      <vt:lpstr>Astigmatismo regolare</vt:lpstr>
      <vt:lpstr>Astigmatismo irregolare</vt:lpstr>
      <vt:lpstr>Come vede un paziente affetto da astigmatismo ? </vt:lpstr>
      <vt:lpstr>Sintomi dell’astigmatismo</vt:lpstr>
      <vt:lpstr>Sintomi dell’astigmatismo</vt:lpstr>
      <vt:lpstr>Correzione dell’astigmatismo: </vt:lpstr>
      <vt:lpstr>Come si corregge l’astigmatismo?</vt:lpstr>
      <vt:lpstr>Correzione dell’astigmatismo</vt:lpstr>
      <vt:lpstr>Correzione dell’astigmatismo</vt:lpstr>
      <vt:lpstr>Acutezza visiva</vt:lpstr>
      <vt:lpstr>Acutezza visiva</vt:lpstr>
      <vt:lpstr>Diapositiva 108</vt:lpstr>
      <vt:lpstr>Visus 10/10</vt:lpstr>
      <vt:lpstr>Acutezza visiva: frazione di Snellen:  Visus = d/D  d: distanza a cui il simbolo viene riconosciuto  D: distanza a cui il simbolo viene riconosciuto da un occhio emmetrope</vt:lpstr>
      <vt:lpstr>Diapositiva 111</vt:lpstr>
    </vt:vector>
  </TitlesOfParts>
  <Company>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 cagini</dc:creator>
  <cp:lastModifiedBy>Diego</cp:lastModifiedBy>
  <cp:revision>387</cp:revision>
  <dcterms:created xsi:type="dcterms:W3CDTF">2005-08-14T06:43:21Z</dcterms:created>
  <dcterms:modified xsi:type="dcterms:W3CDTF">2016-11-22T07:52:18Z</dcterms:modified>
</cp:coreProperties>
</file>